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  <p:sldMasterId id="2147484070" r:id="rId2"/>
    <p:sldMasterId id="2147484046" r:id="rId3"/>
    <p:sldMasterId id="2147484058" r:id="rId4"/>
    <p:sldMasterId id="2147484021" r:id="rId5"/>
    <p:sldMasterId id="2147484034" r:id="rId6"/>
  </p:sldMasterIdLst>
  <p:notesMasterIdLst>
    <p:notesMasterId r:id="rId47"/>
  </p:notesMasterIdLst>
  <p:sldIdLst>
    <p:sldId id="256" r:id="rId7"/>
    <p:sldId id="257" r:id="rId8"/>
    <p:sldId id="268" r:id="rId9"/>
    <p:sldId id="309" r:id="rId10"/>
    <p:sldId id="287" r:id="rId11"/>
    <p:sldId id="307" r:id="rId12"/>
    <p:sldId id="325" r:id="rId13"/>
    <p:sldId id="272" r:id="rId14"/>
    <p:sldId id="274" r:id="rId15"/>
    <p:sldId id="275" r:id="rId16"/>
    <p:sldId id="261" r:id="rId17"/>
    <p:sldId id="276" r:id="rId18"/>
    <p:sldId id="290" r:id="rId19"/>
    <p:sldId id="294" r:id="rId20"/>
    <p:sldId id="262" r:id="rId21"/>
    <p:sldId id="317" r:id="rId22"/>
    <p:sldId id="318" r:id="rId23"/>
    <p:sldId id="278" r:id="rId24"/>
    <p:sldId id="310" r:id="rId25"/>
    <p:sldId id="288" r:id="rId26"/>
    <p:sldId id="311" r:id="rId27"/>
    <p:sldId id="306" r:id="rId28"/>
    <p:sldId id="297" r:id="rId29"/>
    <p:sldId id="299" r:id="rId30"/>
    <p:sldId id="302" r:id="rId31"/>
    <p:sldId id="279" r:id="rId32"/>
    <p:sldId id="263" r:id="rId33"/>
    <p:sldId id="289" r:id="rId34"/>
    <p:sldId id="313" r:id="rId35"/>
    <p:sldId id="314" r:id="rId36"/>
    <p:sldId id="283" r:id="rId37"/>
    <p:sldId id="286" r:id="rId38"/>
    <p:sldId id="295" r:id="rId39"/>
    <p:sldId id="266" r:id="rId40"/>
    <p:sldId id="267" r:id="rId41"/>
    <p:sldId id="319" r:id="rId42"/>
    <p:sldId id="322" r:id="rId43"/>
    <p:sldId id="301" r:id="rId44"/>
    <p:sldId id="320" r:id="rId45"/>
    <p:sldId id="321" r:id="rId4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3333FF"/>
    <a:srgbClr val="9900FF"/>
    <a:srgbClr val="0000CC"/>
    <a:srgbClr val="000099"/>
    <a:srgbClr val="CC9900"/>
    <a:srgbClr val="009999"/>
    <a:srgbClr val="CC0000"/>
    <a:srgbClr val="00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7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E4E3E-7309-4450-AF52-93D7A906E727}" type="datetimeFigureOut">
              <a:rPr lang="en-US" smtClean="0"/>
              <a:pPr/>
              <a:t>5/6/2008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0C8BF-439C-469B-947F-00CC8805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0C8BF-439C-469B-947F-00CC8805380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7D4B4E-1C53-41DD-942A-C4979871EF66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Redundant Chasis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CC5A83-E499-463F-BE2F-20D7660823B5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Rotation Chasis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9F916D-2909-486F-BA91-E9AD70FBC672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Dipole Valve Page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2DD1CD-FB3B-43D4-8A2A-C12B526738D7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Complex Function blocks have multiple command embedded in them.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A9F731-0324-452C-A93E-E593075968FA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Simple Relay type representation. Can perform complex math functions.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90E86-C121-438F-9B16-3E6E49E23A92}" type="datetime1">
              <a:rPr lang="en-US" smtClean="0"/>
              <a:pPr/>
              <a:t>5/6/2008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DFEEC-D587-4D4D-998F-303F2A5378D0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66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6600CC"/>
                </a:solidFill>
              </a:defRPr>
            </a:lvl1pPr>
            <a:lvl2pPr>
              <a:defRPr>
                <a:solidFill>
                  <a:srgbClr val="000099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C6A37-F100-4F48-9631-9286E1FAA0AC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</a:lstStyle>
          <a:p>
            <a:fld id="{0FF36F3F-FBF0-48D7-9D4B-F4B8D1DDF50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BAF0-24B2-490C-A23C-08E7FE84105A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6576B-9F94-440B-826C-2D5CD50B7DC5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5546-9375-4174-A783-C3C5A80D62D5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7FC00-B73D-4694-8D0C-5CE2DBDE74D2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8784B-771F-4211-BAD3-0A252C1EBB15}" type="datetime1">
              <a:rPr lang="en-US" smtClean="0"/>
              <a:pPr/>
              <a:t>5/6/2008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583D-C512-4A66-B739-4A3C958436DA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B506-E5CD-44FA-A71C-313A0D83A381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C8E25-CB16-4B38-810B-0027942C4ACD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DDB02-C5E2-4327-9DAB-68AAB42CB607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880F9-A410-4B22-8B5C-B4FD891EA191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CFFAE-B1B6-4906-B93E-62CFF6B083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D3BD2-E2F8-4F91-BF47-BE3E828687DD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CFFAE-B1B6-4906-B93E-62CFF6B083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F0BF-B697-4737-9781-95F6DE710CF1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CFFAE-B1B6-4906-B93E-62CFF6B083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215F5-3E32-4367-9F8B-670BDF80C535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CFFAE-B1B6-4906-B93E-62CFF6B083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226E1-97EF-4D67-8367-5D1E2F1990AE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CFFAE-B1B6-4906-B93E-62CFF6B083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9C60B-50E7-4682-8BF6-3D2652BCFA10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CFFAE-B1B6-4906-B93E-62CFF6B083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1F71-18DB-49D9-9075-2DB8AFD885D5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CFFAE-B1B6-4906-B93E-62CFF6B083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769AF-8843-4EE7-BD36-B509F5674345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CFFAE-B1B6-4906-B93E-62CFF6B083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CC93-C791-48EE-8F48-519900553A8D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CFFAE-B1B6-4906-B93E-62CFF6B083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ABF5F-6DF9-42C8-BEA1-7F1F0AC705B9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CFFAE-B1B6-4906-B93E-62CFF6B083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276D-58A0-40B7-A5C6-3710C4B82406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CFFAE-B1B6-4906-B93E-62CFF6B083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2153-7069-4467-9FE8-101C10F1A85E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71743-1CF7-4877-92E3-A459959BE9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07C8E-FCDA-40EF-AA65-26A70A288E43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71743-1CF7-4877-92E3-A459959BE9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4FA-27A4-4D9E-AF80-267AB3F4A551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71743-1CF7-4877-92E3-A459959BE9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59CDE-3BC9-43F2-A62C-55AF12C2F01A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71743-1CF7-4877-92E3-A459959BE9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4BFB-7186-4C6B-833D-CD93CE8899F4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71743-1CF7-4877-92E3-A459959BE9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3D97B-B096-4D02-BDBC-99F924C644B5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71743-1CF7-4877-92E3-A459959BE9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7224-9F4C-4E50-9646-9A9CD3762270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71743-1CF7-4877-92E3-A459959BE9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C8DB-51C8-43FA-99A6-6FCB2987753D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71743-1CF7-4877-92E3-A459959BE9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361C9-2973-4EF8-885A-0C79D310A9D0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71743-1CF7-4877-92E3-A459959BE9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12A4-1077-4E45-A113-D20EFB85E272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71743-1CF7-4877-92E3-A459959BE9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4E1B-395C-4673-BF4D-A1EA8A392A26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71743-1CF7-4877-92E3-A459959BE9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B458E-BE30-48BC-B63E-617F246A485E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672CD-A989-426A-89E5-922CF243D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ADFA-0FED-4A5C-B552-45C68EDAEA67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672CD-A989-426A-89E5-922CF243D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523D3-0234-4B13-A06D-927A92D2CF32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672CD-A989-426A-89E5-922CF243D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A27D-0A1E-40E7-80A1-07EEFA1CAB5B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672CD-A989-426A-89E5-922CF243D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32105-494B-4065-B49B-C895CCB86437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672CD-A989-426A-89E5-922CF243D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CBC7D-A856-4544-A7A9-176753EE8A2B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672CD-A989-426A-89E5-922CF243D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5D84-DF19-4141-AB20-918F002ED7FD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672CD-A989-426A-89E5-922CF243D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D89AD-060A-46DF-BEC2-2E74AF1A69CA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672CD-A989-426A-89E5-922CF243D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A934B-65ED-4A5C-8F82-F30D75AC9102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672CD-A989-426A-89E5-922CF243D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D092-89DA-4226-A283-1825655DE661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672CD-A989-426A-89E5-922CF243D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BDEC-73E3-4E45-839A-F7C6DD872536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672CD-A989-426A-89E5-922CF243D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00A5-F928-4A75-9D9A-016FA9D1E84D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B06BB-5068-4F7A-A96E-03B5B850C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2A96-D608-4C78-8316-BAFAFB1EEBFF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B06BB-5068-4F7A-A96E-03B5B850C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85EE2-C772-4B3D-942D-7CB09431FD8C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B06BB-5068-4F7A-A96E-03B5B850C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7B62-0016-48BE-9740-31D043F9A044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B06BB-5068-4F7A-A96E-03B5B850C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32BF2-412F-4D85-9281-2754B09118FA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B06BB-5068-4F7A-A96E-03B5B850C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89487-AB9D-4166-B0B8-0E359BB9D6EA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B06BB-5068-4F7A-A96E-03B5B850C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1F3B-E6AA-44E3-8983-5175A5A5E670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B06BB-5068-4F7A-A96E-03B5B850C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4316C-E929-4B3B-9EF1-DA1890B5EDFE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B06BB-5068-4F7A-A96E-03B5B850C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94539-8B20-4234-BB25-BA6C708054E5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B06BB-5068-4F7A-A96E-03B5B850C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EE613-4179-4E5F-8AB5-23523A871FFB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B06BB-5068-4F7A-A96E-03B5B850C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A7F86-3F31-44E9-BDD1-EAFC0028FD4B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B06BB-5068-4F7A-A96E-03B5B850C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6635D-6371-4B44-96D1-05623D944EAF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DB06BB-5068-4F7A-A96E-03B5B850CE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32343-74AE-45FC-AD86-7E91BBBEC8C6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FD461-417D-451F-9D68-2C28A37F1E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64D3-C375-4DC4-9CD8-C8CB5806F0DE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FD461-417D-451F-9D68-2C28A37F1E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645D4-6F29-40C0-9ED5-A6166836FEDF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FD461-417D-451F-9D68-2C28A37F1E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83DD0-43C8-46D1-9C8E-FDD3920C37CE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FD461-417D-451F-9D68-2C28A37F1E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62B79-82DE-4065-BCC3-6B6B1FD3015C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FD461-417D-451F-9D68-2C28A37F1E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E8F8A-88F6-44F2-A977-1B929BE760A5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FD461-417D-451F-9D68-2C28A37F1E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57B6B-E8C1-466D-BFEC-3744797316F5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FD461-417D-451F-9D68-2C28A37F1E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0EF5C-5417-4048-B33E-9378AABDF075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FD461-417D-451F-9D68-2C28A37F1E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94BB-8E75-41EB-9234-27E80308A51D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FD461-417D-451F-9D68-2C28A37F1E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8F8FF-3D27-43FD-B53C-46560BE02AC5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FD461-417D-451F-9D68-2C28A37F1E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62F6-3D4F-45B6-AC88-C8E2E0B9F375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FD461-417D-451F-9D68-2C28A37F1E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2F229-C39F-46C7-82D1-88BBCA924CFE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36F3F-FBF0-48D7-9D4B-F4B8D1DDF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20" r:id="rId2"/>
    <p:sldLayoutId id="2147484010" r:id="rId3"/>
    <p:sldLayoutId id="2147484011" r:id="rId4"/>
    <p:sldLayoutId id="2147484012" r:id="rId5"/>
    <p:sldLayoutId id="2147484013" r:id="rId6"/>
    <p:sldLayoutId id="2147484014" r:id="rId7"/>
    <p:sldLayoutId id="2147484015" r:id="rId8"/>
    <p:sldLayoutId id="2147484016" r:id="rId9"/>
    <p:sldLayoutId id="2147484017" r:id="rId10"/>
    <p:sldLayoutId id="2147484018" r:id="rId11"/>
    <p:sldLayoutId id="214748401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AEAEB-B577-44DA-98B1-D6B1064D1D4C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slide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72" r:id="rId2"/>
    <p:sldLayoutId id="2147484073" r:id="rId3"/>
    <p:sldLayoutId id="2147484074" r:id="rId4"/>
    <p:sldLayoutId id="2147484075" r:id="rId5"/>
    <p:sldLayoutId id="2147484076" r:id="rId6"/>
    <p:sldLayoutId id="2147484077" r:id="rId7"/>
    <p:sldLayoutId id="2147484078" r:id="rId8"/>
    <p:sldLayoutId id="2147484079" r:id="rId9"/>
    <p:sldLayoutId id="2147484080" r:id="rId10"/>
    <p:sldLayoutId id="214748408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7FD37-91C4-460F-BD75-0C23E25ED4AE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71743-1CF7-4877-92E3-A459959BE9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70B4B-B623-486F-A7C9-EFF7586DF3CD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slide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CA1A-3DD6-444B-BF86-E2DD446E872B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B06BB-5068-4F7A-A96E-03B5B850C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2" r:id="rId1"/>
    <p:sldLayoutId id="2147484023" r:id="rId2"/>
    <p:sldLayoutId id="2147484024" r:id="rId3"/>
    <p:sldLayoutId id="2147484025" r:id="rId4"/>
    <p:sldLayoutId id="2147484026" r:id="rId5"/>
    <p:sldLayoutId id="2147484027" r:id="rId6"/>
    <p:sldLayoutId id="2147484028" r:id="rId7"/>
    <p:sldLayoutId id="2147484029" r:id="rId8"/>
    <p:sldLayoutId id="2147484030" r:id="rId9"/>
    <p:sldLayoutId id="2147484031" r:id="rId10"/>
    <p:sldLayoutId id="2147484032" r:id="rId11"/>
    <p:sldLayoutId id="2147484033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D0411-214E-4C44-A335-F2413F0649DE}" type="datetime1">
              <a:rPr lang="en-US" smtClean="0"/>
              <a:pPr/>
              <a:t>5/6/2008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FD461-417D-451F-9D68-2C28A37F1E0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36" r:id="rId2"/>
    <p:sldLayoutId id="2147484037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  <p:sldLayoutId id="214748404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Hall D Online Integration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Hall D System Review</a:t>
            </a:r>
          </a:p>
          <a:p>
            <a:r>
              <a:rPr lang="en-US" dirty="0" smtClean="0"/>
              <a:t>Elliott Wolin</a:t>
            </a:r>
          </a:p>
          <a:p>
            <a:r>
              <a:rPr lang="en-US" dirty="0" smtClean="0"/>
              <a:t>Jefferson Lab</a:t>
            </a:r>
          </a:p>
          <a:p>
            <a:r>
              <a:rPr lang="en-US" dirty="0" smtClean="0"/>
              <a:t>7-May-2008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Introduction and Overview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Trigger and DAQ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Networking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Controls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Monitoring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Software and Computers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Future Outlook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Summary and Conclusions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1. Introduction and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6021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Online tasks include:</a:t>
            </a:r>
          </a:p>
          <a:p>
            <a:pPr lvl="1"/>
            <a:r>
              <a:rPr lang="en-US" dirty="0" smtClean="0"/>
              <a:t>trigger</a:t>
            </a:r>
          </a:p>
          <a:p>
            <a:pPr lvl="1"/>
            <a:r>
              <a:rPr lang="en-US" dirty="0" smtClean="0"/>
              <a:t>DAQ</a:t>
            </a:r>
          </a:p>
          <a:p>
            <a:pPr lvl="1"/>
            <a:r>
              <a:rPr lang="en-US" dirty="0" smtClean="0"/>
              <a:t>controls </a:t>
            </a:r>
          </a:p>
          <a:p>
            <a:pPr lvl="1"/>
            <a:r>
              <a:rPr lang="en-US" dirty="0" smtClean="0"/>
              <a:t>monitoring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Rely heavily on work of:</a:t>
            </a:r>
          </a:p>
          <a:p>
            <a:pPr lvl="1"/>
            <a:r>
              <a:rPr lang="en-US" dirty="0" smtClean="0"/>
              <a:t>JLab Electronics group</a:t>
            </a:r>
          </a:p>
          <a:p>
            <a:pPr lvl="1"/>
            <a:r>
              <a:rPr lang="en-US" dirty="0" smtClean="0"/>
              <a:t>JLAB DAQ group</a:t>
            </a:r>
          </a:p>
          <a:p>
            <a:pPr lvl="1"/>
            <a:r>
              <a:rPr lang="en-US" dirty="0" smtClean="0"/>
              <a:t>other Hall D 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Scope:</a:t>
            </a:r>
          </a:p>
          <a:p>
            <a:pPr lvl="1"/>
            <a:r>
              <a:rPr lang="en-US" dirty="0" smtClean="0"/>
              <a:t>20,000 FADC, 5000 TDC, misc other channels</a:t>
            </a:r>
          </a:p>
          <a:p>
            <a:pPr lvl="1"/>
            <a:r>
              <a:rPr lang="en-US" dirty="0" smtClean="0"/>
              <a:t>700 DAQ boards in 50 readout crates</a:t>
            </a:r>
          </a:p>
          <a:p>
            <a:pPr lvl="1"/>
            <a:r>
              <a:rPr lang="en-US" dirty="0" smtClean="0"/>
              <a:t>HV, LV, other crates</a:t>
            </a:r>
          </a:p>
          <a:p>
            <a:pPr lvl="1"/>
            <a:r>
              <a:rPr lang="en-US" dirty="0" smtClean="0"/>
              <a:t>600 hardware control points</a:t>
            </a:r>
          </a:p>
          <a:p>
            <a:pPr lvl="1"/>
            <a:r>
              <a:rPr lang="en-US" dirty="0" smtClean="0"/>
              <a:t>29,000 electronics control points</a:t>
            </a:r>
          </a:p>
          <a:p>
            <a:pPr lvl="1"/>
            <a:r>
              <a:rPr lang="en-US" dirty="0" smtClean="0"/>
              <a:t>hundreds of monitoring histograms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atabases (controls archive, bookkeeping)</a:t>
            </a:r>
          </a:p>
          <a:p>
            <a:pPr lvl="1"/>
            <a:r>
              <a:rPr lang="en-US" dirty="0" smtClean="0"/>
              <a:t>electronic logbook system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omputers, networking, telecom</a:t>
            </a:r>
          </a:p>
          <a:p>
            <a:pPr lvl="1"/>
            <a:r>
              <a:rPr lang="en-US" dirty="0" smtClean="0"/>
              <a:t>operator and counting house environment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90600" y="2286000"/>
          <a:ext cx="70104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7050"/>
                <a:gridCol w="2083448"/>
                <a:gridCol w="1859902"/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 Luminosity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 Luminosity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L1 trigger</a:t>
                      </a:r>
                      <a:r>
                        <a:rPr lang="en-US" baseline="0" dirty="0" smtClean="0"/>
                        <a:t> rate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 kHz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 kHz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Average event 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 kB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15kB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Date rate off detector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300 MB/s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GB/s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L3 rejection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Factor</a:t>
                      </a:r>
                      <a:r>
                        <a:rPr lang="en-US" baseline="0" dirty="0" smtClean="0"/>
                        <a:t> 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Rate to storage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300 MB/s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300 MB/s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09800" y="1600200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9900FF"/>
                </a:solidFill>
              </a:rPr>
              <a:t>Trigger and Data Rates</a:t>
            </a:r>
            <a:endParaRPr lang="en-US" sz="2800" dirty="0">
              <a:solidFill>
                <a:srgbClr val="99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1"/>
            <a:ext cx="84582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Online Safety:</a:t>
            </a:r>
          </a:p>
          <a:p>
            <a:pPr lvl="1"/>
            <a:r>
              <a:rPr lang="en-US" dirty="0" smtClean="0"/>
              <a:t>no unusual safety issues specific to online</a:t>
            </a:r>
          </a:p>
          <a:p>
            <a:pPr lvl="1"/>
            <a:r>
              <a:rPr lang="en-US" dirty="0" smtClean="0"/>
              <a:t>HV, LV, crates commercial devices</a:t>
            </a:r>
          </a:p>
          <a:p>
            <a:pPr lvl="1"/>
            <a:r>
              <a:rPr lang="en-US" dirty="0" smtClean="0"/>
              <a:t>use licensed electricians, trained technicians</a:t>
            </a:r>
          </a:p>
          <a:p>
            <a:pPr lvl="1"/>
            <a:r>
              <a:rPr lang="en-US" dirty="0" smtClean="0"/>
              <a:t>JLab standard safety procedures followed</a:t>
            </a:r>
          </a:p>
          <a:p>
            <a:pPr lvl="1"/>
            <a:r>
              <a:rPr lang="en-US" dirty="0" smtClean="0"/>
              <a:t>two operators on shift when running</a:t>
            </a:r>
          </a:p>
          <a:p>
            <a:endParaRPr lang="en-US" dirty="0" smtClean="0"/>
          </a:p>
          <a:p>
            <a:r>
              <a:rPr lang="en-US" dirty="0" smtClean="0"/>
              <a:t>Control system is part of detector safety system</a:t>
            </a:r>
          </a:p>
          <a:p>
            <a:pPr lvl="1"/>
            <a:r>
              <a:rPr lang="en-US" dirty="0" smtClean="0"/>
              <a:t>does NOT provide ultimate hardware protection</a:t>
            </a:r>
          </a:p>
          <a:p>
            <a:pPr lvl="1"/>
            <a:r>
              <a:rPr lang="en-US" dirty="0" smtClean="0"/>
              <a:t>all devices fail-safe against failure of control system</a:t>
            </a:r>
          </a:p>
          <a:p>
            <a:pPr lvl="1"/>
            <a:r>
              <a:rPr lang="en-US" dirty="0" smtClean="0"/>
              <a:t>detectors reviewed separately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38200" y="1524000"/>
            <a:ext cx="1905000" cy="838200"/>
            <a:chOff x="528" y="576"/>
            <a:chExt cx="1531" cy="624"/>
          </a:xfrm>
        </p:grpSpPr>
        <p:pic>
          <p:nvPicPr>
            <p:cNvPr id="379908" name="Picture 4" descr="Picture_fADC250 0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8" y="576"/>
              <a:ext cx="541" cy="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9909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88" y="576"/>
              <a:ext cx="571" cy="611"/>
            </a:xfrm>
            <a:prstGeom prst="rect">
              <a:avLst/>
            </a:prstGeom>
            <a:noFill/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838200" y="2438400"/>
            <a:ext cx="1905000" cy="838200"/>
            <a:chOff x="528" y="576"/>
            <a:chExt cx="1531" cy="624"/>
          </a:xfrm>
        </p:grpSpPr>
        <p:pic>
          <p:nvPicPr>
            <p:cNvPr id="379911" name="Picture 7" descr="Picture_fADC250 0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8" y="576"/>
              <a:ext cx="541" cy="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991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88" y="576"/>
              <a:ext cx="571" cy="611"/>
            </a:xfrm>
            <a:prstGeom prst="rect">
              <a:avLst/>
            </a:prstGeom>
            <a:noFill/>
          </p:spPr>
        </p:pic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838200" y="5181600"/>
            <a:ext cx="1905000" cy="838200"/>
            <a:chOff x="528" y="576"/>
            <a:chExt cx="1531" cy="624"/>
          </a:xfrm>
        </p:grpSpPr>
        <p:pic>
          <p:nvPicPr>
            <p:cNvPr id="379914" name="Picture 10" descr="Picture_fADC250 0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8" y="576"/>
              <a:ext cx="541" cy="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9915" name="Picture 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88" y="576"/>
              <a:ext cx="571" cy="611"/>
            </a:xfrm>
            <a:prstGeom prst="rect">
              <a:avLst/>
            </a:prstGeom>
            <a:noFill/>
          </p:spPr>
        </p:pic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838200" y="3352800"/>
            <a:ext cx="1905000" cy="838200"/>
            <a:chOff x="528" y="576"/>
            <a:chExt cx="1531" cy="624"/>
          </a:xfrm>
        </p:grpSpPr>
        <p:pic>
          <p:nvPicPr>
            <p:cNvPr id="379917" name="Picture 13" descr="Picture_fADC250 0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8" y="576"/>
              <a:ext cx="541" cy="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9918" name="Picture 1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88" y="576"/>
              <a:ext cx="571" cy="611"/>
            </a:xfrm>
            <a:prstGeom prst="rect">
              <a:avLst/>
            </a:prstGeom>
            <a:noFill/>
          </p:spPr>
        </p:pic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838200" y="4267200"/>
            <a:ext cx="1905000" cy="838200"/>
            <a:chOff x="528" y="576"/>
            <a:chExt cx="1531" cy="624"/>
          </a:xfrm>
        </p:grpSpPr>
        <p:pic>
          <p:nvPicPr>
            <p:cNvPr id="379920" name="Picture 16" descr="Picture_fADC250 0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8" y="576"/>
              <a:ext cx="541" cy="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9921" name="Picture 1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88" y="576"/>
              <a:ext cx="571" cy="611"/>
            </a:xfrm>
            <a:prstGeom prst="rect">
              <a:avLst/>
            </a:prstGeom>
            <a:noFill/>
          </p:spPr>
        </p:pic>
      </p:grpSp>
      <p:sp>
        <p:nvSpPr>
          <p:cNvPr id="379922" name="Text Box 18"/>
          <p:cNvSpPr txBox="1">
            <a:spLocks noChangeArrowheads="1"/>
          </p:cNvSpPr>
          <p:nvPr/>
        </p:nvSpPr>
        <p:spPr bwMode="auto">
          <a:xfrm>
            <a:off x="2971800" y="1600200"/>
            <a:ext cx="930275" cy="434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r>
              <a:rPr lang="en-US" sz="1400">
                <a:latin typeface="Times" pitchFamily="18" charset="0"/>
              </a:rPr>
              <a:t>CTP</a:t>
            </a:r>
          </a:p>
          <a:p>
            <a:r>
              <a:rPr lang="en-US" sz="1400">
                <a:latin typeface="Times" pitchFamily="18" charset="0"/>
              </a:rPr>
              <a:t>BCAL SUM</a:t>
            </a:r>
          </a:p>
        </p:txBody>
      </p:sp>
      <p:sp>
        <p:nvSpPr>
          <p:cNvPr id="379923" name="Text Box 19"/>
          <p:cNvSpPr txBox="1">
            <a:spLocks noChangeArrowheads="1"/>
          </p:cNvSpPr>
          <p:nvPr/>
        </p:nvSpPr>
        <p:spPr bwMode="auto">
          <a:xfrm>
            <a:off x="2971800" y="2514600"/>
            <a:ext cx="930275" cy="434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r>
              <a:rPr lang="en-US" sz="1400">
                <a:latin typeface="Times" pitchFamily="18" charset="0"/>
              </a:rPr>
              <a:t>CTP</a:t>
            </a:r>
          </a:p>
          <a:p>
            <a:r>
              <a:rPr lang="en-US" sz="1400">
                <a:latin typeface="Times" pitchFamily="18" charset="0"/>
              </a:rPr>
              <a:t>FCAL SUM</a:t>
            </a:r>
          </a:p>
        </p:txBody>
      </p:sp>
      <p:sp>
        <p:nvSpPr>
          <p:cNvPr id="379924" name="Text Box 20"/>
          <p:cNvSpPr txBox="1">
            <a:spLocks noChangeArrowheads="1"/>
          </p:cNvSpPr>
          <p:nvPr/>
        </p:nvSpPr>
        <p:spPr bwMode="auto">
          <a:xfrm>
            <a:off x="2971800" y="4343400"/>
            <a:ext cx="930275" cy="434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r>
              <a:rPr lang="en-US" sz="1400">
                <a:latin typeface="Times" pitchFamily="18" charset="0"/>
              </a:rPr>
              <a:t>TOF HIT COUNT</a:t>
            </a:r>
          </a:p>
        </p:txBody>
      </p:sp>
      <p:sp>
        <p:nvSpPr>
          <p:cNvPr id="379925" name="Text Box 21"/>
          <p:cNvSpPr txBox="1">
            <a:spLocks noChangeArrowheads="1"/>
          </p:cNvSpPr>
          <p:nvPr/>
        </p:nvSpPr>
        <p:spPr bwMode="auto">
          <a:xfrm>
            <a:off x="2971800" y="3429000"/>
            <a:ext cx="930275" cy="587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r>
              <a:rPr lang="en-US" sz="1400">
                <a:latin typeface="Times" pitchFamily="18" charset="0"/>
              </a:rPr>
              <a:t>START COUNTER</a:t>
            </a:r>
          </a:p>
          <a:p>
            <a:r>
              <a:rPr lang="en-US" sz="1000">
                <a:latin typeface="Times" pitchFamily="18" charset="0"/>
              </a:rPr>
              <a:t>HIT COUNT</a:t>
            </a:r>
          </a:p>
        </p:txBody>
      </p:sp>
      <p:sp>
        <p:nvSpPr>
          <p:cNvPr id="379926" name="Text Box 22"/>
          <p:cNvSpPr txBox="1">
            <a:spLocks noChangeArrowheads="1"/>
          </p:cNvSpPr>
          <p:nvPr/>
        </p:nvSpPr>
        <p:spPr bwMode="auto">
          <a:xfrm>
            <a:off x="2971800" y="5257800"/>
            <a:ext cx="930275" cy="434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r>
              <a:rPr lang="en-US" sz="1400">
                <a:latin typeface="Times" pitchFamily="18" charset="0"/>
              </a:rPr>
              <a:t>TAGGER ENERGY</a:t>
            </a:r>
          </a:p>
        </p:txBody>
      </p:sp>
      <p:sp>
        <p:nvSpPr>
          <p:cNvPr id="379927" name="Text Box 23"/>
          <p:cNvSpPr txBox="1">
            <a:spLocks noChangeArrowheads="1"/>
          </p:cNvSpPr>
          <p:nvPr/>
        </p:nvSpPr>
        <p:spPr bwMode="auto">
          <a:xfrm>
            <a:off x="5257800" y="1600200"/>
            <a:ext cx="1143000" cy="557213"/>
          </a:xfrm>
          <a:prstGeom prst="rect">
            <a:avLst/>
          </a:prstGeom>
          <a:solidFill>
            <a:srgbClr val="00CCFF">
              <a:alpha val="14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r>
              <a:rPr lang="en-US" sz="1200">
                <a:latin typeface="Times" pitchFamily="18" charset="0"/>
              </a:rPr>
              <a:t>SSP</a:t>
            </a:r>
          </a:p>
          <a:p>
            <a:r>
              <a:rPr lang="en-US" sz="1200">
                <a:latin typeface="Times" pitchFamily="18" charset="0"/>
              </a:rPr>
              <a:t>ENERGY SUM</a:t>
            </a:r>
          </a:p>
          <a:p>
            <a:r>
              <a:rPr lang="en-US" sz="1200">
                <a:latin typeface="Times" pitchFamily="18" charset="0"/>
              </a:rPr>
              <a:t>(8 INPUTS)</a:t>
            </a:r>
          </a:p>
        </p:txBody>
      </p:sp>
      <p:sp>
        <p:nvSpPr>
          <p:cNvPr id="379928" name="Text Box 24"/>
          <p:cNvSpPr txBox="1">
            <a:spLocks noChangeArrowheads="1"/>
          </p:cNvSpPr>
          <p:nvPr/>
        </p:nvSpPr>
        <p:spPr bwMode="auto">
          <a:xfrm>
            <a:off x="304800" y="1676400"/>
            <a:ext cx="5222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>
                <a:latin typeface="Times" pitchFamily="18" charset="0"/>
              </a:rPr>
              <a:t>FADC</a:t>
            </a:r>
          </a:p>
        </p:txBody>
      </p:sp>
      <p:sp>
        <p:nvSpPr>
          <p:cNvPr id="379929" name="Text Box 25"/>
          <p:cNvSpPr txBox="1">
            <a:spLocks noChangeArrowheads="1"/>
          </p:cNvSpPr>
          <p:nvPr/>
        </p:nvSpPr>
        <p:spPr bwMode="auto">
          <a:xfrm>
            <a:off x="304800" y="2743200"/>
            <a:ext cx="5222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>
                <a:latin typeface="Times" pitchFamily="18" charset="0"/>
              </a:rPr>
              <a:t>FADC</a:t>
            </a:r>
          </a:p>
        </p:txBody>
      </p:sp>
      <p:sp>
        <p:nvSpPr>
          <p:cNvPr id="379930" name="Text Box 26"/>
          <p:cNvSpPr txBox="1">
            <a:spLocks noChangeArrowheads="1"/>
          </p:cNvSpPr>
          <p:nvPr/>
        </p:nvSpPr>
        <p:spPr bwMode="auto">
          <a:xfrm>
            <a:off x="304800" y="3581400"/>
            <a:ext cx="5222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>
                <a:latin typeface="Times" pitchFamily="18" charset="0"/>
              </a:rPr>
              <a:t>FADC</a:t>
            </a:r>
          </a:p>
        </p:txBody>
      </p:sp>
      <p:sp>
        <p:nvSpPr>
          <p:cNvPr id="379931" name="Text Box 27"/>
          <p:cNvSpPr txBox="1">
            <a:spLocks noChangeArrowheads="1"/>
          </p:cNvSpPr>
          <p:nvPr/>
        </p:nvSpPr>
        <p:spPr bwMode="auto">
          <a:xfrm>
            <a:off x="304800" y="4495800"/>
            <a:ext cx="5222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>
                <a:latin typeface="Times" pitchFamily="18" charset="0"/>
              </a:rPr>
              <a:t>FADC</a:t>
            </a:r>
          </a:p>
        </p:txBody>
      </p:sp>
      <p:sp>
        <p:nvSpPr>
          <p:cNvPr id="379932" name="Text Box 28"/>
          <p:cNvSpPr txBox="1">
            <a:spLocks noChangeArrowheads="1"/>
          </p:cNvSpPr>
          <p:nvPr/>
        </p:nvSpPr>
        <p:spPr bwMode="auto">
          <a:xfrm>
            <a:off x="304800" y="5410200"/>
            <a:ext cx="5222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>
                <a:latin typeface="Times" pitchFamily="18" charset="0"/>
              </a:rPr>
              <a:t>FADC</a:t>
            </a:r>
          </a:p>
        </p:txBody>
      </p:sp>
      <p:sp>
        <p:nvSpPr>
          <p:cNvPr id="379933" name="Text Box 29"/>
          <p:cNvSpPr txBox="1">
            <a:spLocks noChangeArrowheads="1"/>
          </p:cNvSpPr>
          <p:nvPr/>
        </p:nvSpPr>
        <p:spPr bwMode="auto">
          <a:xfrm>
            <a:off x="1524000" y="5410200"/>
            <a:ext cx="5064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b="1" i="1">
                <a:latin typeface="Times" pitchFamily="18" charset="0"/>
              </a:rPr>
              <a:t>-VXS-</a:t>
            </a:r>
          </a:p>
        </p:txBody>
      </p:sp>
      <p:sp>
        <p:nvSpPr>
          <p:cNvPr id="379934" name="Text Box 30"/>
          <p:cNvSpPr txBox="1">
            <a:spLocks noChangeArrowheads="1"/>
          </p:cNvSpPr>
          <p:nvPr/>
        </p:nvSpPr>
        <p:spPr bwMode="auto">
          <a:xfrm>
            <a:off x="1524000" y="4495800"/>
            <a:ext cx="5064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b="1" i="1">
                <a:latin typeface="Times" pitchFamily="18" charset="0"/>
              </a:rPr>
              <a:t>-VXS-</a:t>
            </a:r>
          </a:p>
        </p:txBody>
      </p:sp>
      <p:sp>
        <p:nvSpPr>
          <p:cNvPr id="379935" name="Text Box 31"/>
          <p:cNvSpPr txBox="1">
            <a:spLocks noChangeArrowheads="1"/>
          </p:cNvSpPr>
          <p:nvPr/>
        </p:nvSpPr>
        <p:spPr bwMode="auto">
          <a:xfrm>
            <a:off x="1524000" y="3581400"/>
            <a:ext cx="5064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b="1" i="1">
                <a:latin typeface="Times" pitchFamily="18" charset="0"/>
              </a:rPr>
              <a:t>-VXS-</a:t>
            </a:r>
          </a:p>
        </p:txBody>
      </p:sp>
      <p:sp>
        <p:nvSpPr>
          <p:cNvPr id="379936" name="Text Box 32"/>
          <p:cNvSpPr txBox="1">
            <a:spLocks noChangeArrowheads="1"/>
          </p:cNvSpPr>
          <p:nvPr/>
        </p:nvSpPr>
        <p:spPr bwMode="auto">
          <a:xfrm>
            <a:off x="1524000" y="2667000"/>
            <a:ext cx="5064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b="1" i="1">
                <a:latin typeface="Times" pitchFamily="18" charset="0"/>
              </a:rPr>
              <a:t>-VXS-</a:t>
            </a:r>
          </a:p>
        </p:txBody>
      </p:sp>
      <p:sp>
        <p:nvSpPr>
          <p:cNvPr id="379937" name="Text Box 33"/>
          <p:cNvSpPr txBox="1">
            <a:spLocks noChangeArrowheads="1"/>
          </p:cNvSpPr>
          <p:nvPr/>
        </p:nvSpPr>
        <p:spPr bwMode="auto">
          <a:xfrm>
            <a:off x="1524000" y="1752600"/>
            <a:ext cx="5064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b="1" i="1">
                <a:latin typeface="Times" pitchFamily="18" charset="0"/>
              </a:rPr>
              <a:t>-VXS-</a:t>
            </a:r>
          </a:p>
        </p:txBody>
      </p:sp>
      <p:sp>
        <p:nvSpPr>
          <p:cNvPr id="379938" name="Line 34"/>
          <p:cNvSpPr>
            <a:spLocks noChangeShapeType="1"/>
          </p:cNvSpPr>
          <p:nvPr/>
        </p:nvSpPr>
        <p:spPr bwMode="auto">
          <a:xfrm>
            <a:off x="3886200" y="1828800"/>
            <a:ext cx="1371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39" name="Line 35"/>
          <p:cNvSpPr>
            <a:spLocks noChangeShapeType="1"/>
          </p:cNvSpPr>
          <p:nvPr/>
        </p:nvSpPr>
        <p:spPr bwMode="auto">
          <a:xfrm flipH="1">
            <a:off x="4648200" y="17526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40" name="Text Box 36"/>
          <p:cNvSpPr txBox="1">
            <a:spLocks noChangeArrowheads="1"/>
          </p:cNvSpPr>
          <p:nvPr/>
        </p:nvSpPr>
        <p:spPr bwMode="auto">
          <a:xfrm>
            <a:off x="3886200" y="2362200"/>
            <a:ext cx="842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b="1" i="1">
                <a:latin typeface="Times" pitchFamily="18" charset="0"/>
              </a:rPr>
              <a:t>-Fiber links-</a:t>
            </a:r>
          </a:p>
          <a:p>
            <a:r>
              <a:rPr lang="en-US" sz="1000" b="1" i="1">
                <a:latin typeface="Times" pitchFamily="18" charset="0"/>
              </a:rPr>
              <a:t>12 Crates</a:t>
            </a:r>
          </a:p>
        </p:txBody>
      </p:sp>
      <p:sp>
        <p:nvSpPr>
          <p:cNvPr id="379941" name="Line 37"/>
          <p:cNvSpPr>
            <a:spLocks noChangeShapeType="1"/>
          </p:cNvSpPr>
          <p:nvPr/>
        </p:nvSpPr>
        <p:spPr bwMode="auto">
          <a:xfrm>
            <a:off x="3886200" y="2743200"/>
            <a:ext cx="1371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42" name="Line 38"/>
          <p:cNvSpPr>
            <a:spLocks noChangeShapeType="1"/>
          </p:cNvSpPr>
          <p:nvPr/>
        </p:nvSpPr>
        <p:spPr bwMode="auto">
          <a:xfrm flipH="1">
            <a:off x="4572000" y="26670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43" name="Text Box 39"/>
          <p:cNvSpPr txBox="1">
            <a:spLocks noChangeArrowheads="1"/>
          </p:cNvSpPr>
          <p:nvPr/>
        </p:nvSpPr>
        <p:spPr bwMode="auto">
          <a:xfrm>
            <a:off x="3886200" y="1447800"/>
            <a:ext cx="842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b="1" i="1">
                <a:latin typeface="Times" pitchFamily="18" charset="0"/>
              </a:rPr>
              <a:t>-Fiber links-</a:t>
            </a:r>
          </a:p>
          <a:p>
            <a:r>
              <a:rPr lang="en-US" sz="1000" b="1" i="1">
                <a:latin typeface="Times" pitchFamily="18" charset="0"/>
              </a:rPr>
              <a:t>12 Crates</a:t>
            </a:r>
          </a:p>
        </p:txBody>
      </p:sp>
      <p:sp>
        <p:nvSpPr>
          <p:cNvPr id="379944" name="Line 40"/>
          <p:cNvSpPr>
            <a:spLocks noChangeShapeType="1"/>
          </p:cNvSpPr>
          <p:nvPr/>
        </p:nvSpPr>
        <p:spPr bwMode="auto">
          <a:xfrm>
            <a:off x="3886200" y="3733800"/>
            <a:ext cx="1371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45" name="Line 41"/>
          <p:cNvSpPr>
            <a:spLocks noChangeShapeType="1"/>
          </p:cNvSpPr>
          <p:nvPr/>
        </p:nvSpPr>
        <p:spPr bwMode="auto">
          <a:xfrm>
            <a:off x="4876800" y="4648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46" name="Line 42"/>
          <p:cNvSpPr>
            <a:spLocks noChangeShapeType="1"/>
          </p:cNvSpPr>
          <p:nvPr/>
        </p:nvSpPr>
        <p:spPr bwMode="auto">
          <a:xfrm>
            <a:off x="4114800" y="64008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47" name="Text Box 43"/>
          <p:cNvSpPr txBox="1">
            <a:spLocks noChangeArrowheads="1"/>
          </p:cNvSpPr>
          <p:nvPr/>
        </p:nvSpPr>
        <p:spPr bwMode="auto">
          <a:xfrm>
            <a:off x="3886200" y="4953000"/>
            <a:ext cx="10683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b="1" i="1">
                <a:latin typeface="Times" pitchFamily="18" charset="0"/>
              </a:rPr>
              <a:t>-Fiber links-</a:t>
            </a:r>
          </a:p>
          <a:p>
            <a:r>
              <a:rPr lang="en-US" sz="1000" b="1" i="1">
                <a:latin typeface="Times" pitchFamily="18" charset="0"/>
              </a:rPr>
              <a:t>2 Crates</a:t>
            </a:r>
          </a:p>
          <a:p>
            <a:r>
              <a:rPr lang="en-US" sz="1000" b="1" i="1">
                <a:latin typeface="Times" pitchFamily="18" charset="0"/>
              </a:rPr>
              <a:t>* Longest Link *</a:t>
            </a:r>
          </a:p>
        </p:txBody>
      </p:sp>
      <p:sp>
        <p:nvSpPr>
          <p:cNvPr id="379948" name="Text Box 44"/>
          <p:cNvSpPr txBox="1">
            <a:spLocks noChangeArrowheads="1"/>
          </p:cNvSpPr>
          <p:nvPr/>
        </p:nvSpPr>
        <p:spPr bwMode="auto">
          <a:xfrm>
            <a:off x="3886200" y="4191000"/>
            <a:ext cx="842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b="1" i="1">
                <a:latin typeface="Times" pitchFamily="18" charset="0"/>
              </a:rPr>
              <a:t>-Fiber links-</a:t>
            </a:r>
          </a:p>
          <a:p>
            <a:r>
              <a:rPr lang="en-US" sz="1000" b="1" i="1">
                <a:latin typeface="Times" pitchFamily="18" charset="0"/>
              </a:rPr>
              <a:t>2 Crates</a:t>
            </a:r>
          </a:p>
        </p:txBody>
      </p:sp>
      <p:sp>
        <p:nvSpPr>
          <p:cNvPr id="379949" name="Text Box 45"/>
          <p:cNvSpPr txBox="1">
            <a:spLocks noChangeArrowheads="1"/>
          </p:cNvSpPr>
          <p:nvPr/>
        </p:nvSpPr>
        <p:spPr bwMode="auto">
          <a:xfrm>
            <a:off x="3886200" y="3352800"/>
            <a:ext cx="793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b="1" i="1">
                <a:latin typeface="Times" pitchFamily="18" charset="0"/>
              </a:rPr>
              <a:t>-Fiber link-</a:t>
            </a:r>
          </a:p>
          <a:p>
            <a:r>
              <a:rPr lang="en-US" sz="1000" b="1" i="1">
                <a:latin typeface="Times" pitchFamily="18" charset="0"/>
              </a:rPr>
              <a:t>1  Crates</a:t>
            </a:r>
          </a:p>
        </p:txBody>
      </p:sp>
      <p:sp>
        <p:nvSpPr>
          <p:cNvPr id="379950" name="Text Box 46"/>
          <p:cNvSpPr txBox="1">
            <a:spLocks noChangeArrowheads="1"/>
          </p:cNvSpPr>
          <p:nvPr/>
        </p:nvSpPr>
        <p:spPr bwMode="auto">
          <a:xfrm>
            <a:off x="6781800" y="1600200"/>
            <a:ext cx="777875" cy="3921125"/>
          </a:xfrm>
          <a:prstGeom prst="rect">
            <a:avLst/>
          </a:prstGeom>
          <a:solidFill>
            <a:srgbClr val="0000FF">
              <a:alpha val="14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>
                <a:latin typeface="Times" pitchFamily="18" charset="0"/>
              </a:rPr>
              <a:t>GTP</a:t>
            </a:r>
          </a:p>
          <a:p>
            <a:endParaRPr lang="en-US" sz="1400">
              <a:latin typeface="Times" pitchFamily="18" charset="0"/>
            </a:endParaRPr>
          </a:p>
          <a:p>
            <a:r>
              <a:rPr lang="en-US" sz="1400">
                <a:latin typeface="Times" pitchFamily="18" charset="0"/>
              </a:rPr>
              <a:t>Select FCAL Energy,</a:t>
            </a:r>
          </a:p>
          <a:p>
            <a:r>
              <a:rPr lang="en-US" sz="1400">
                <a:latin typeface="Times" pitchFamily="18" charset="0"/>
              </a:rPr>
              <a:t>BCAL</a:t>
            </a:r>
          </a:p>
          <a:p>
            <a:r>
              <a:rPr lang="en-US" sz="1400">
                <a:latin typeface="Times" pitchFamily="18" charset="0"/>
              </a:rPr>
              <a:t>Energy,</a:t>
            </a:r>
          </a:p>
          <a:p>
            <a:r>
              <a:rPr lang="en-US" sz="1400">
                <a:latin typeface="Times" pitchFamily="18" charset="0"/>
              </a:rPr>
              <a:t>Photon</a:t>
            </a:r>
          </a:p>
          <a:p>
            <a:r>
              <a:rPr lang="en-US" sz="1400">
                <a:latin typeface="Times" pitchFamily="18" charset="0"/>
              </a:rPr>
              <a:t>Energy,</a:t>
            </a:r>
          </a:p>
          <a:p>
            <a:r>
              <a:rPr lang="en-US" sz="1400">
                <a:latin typeface="Times" pitchFamily="18" charset="0"/>
              </a:rPr>
              <a:t>AND</a:t>
            </a:r>
          </a:p>
          <a:p>
            <a:r>
              <a:rPr lang="en-US" sz="1400">
                <a:latin typeface="Times" pitchFamily="18" charset="0"/>
              </a:rPr>
              <a:t>Hit Counts</a:t>
            </a:r>
          </a:p>
          <a:p>
            <a:r>
              <a:rPr lang="en-US" sz="1400">
                <a:latin typeface="Times" pitchFamily="18" charset="0"/>
              </a:rPr>
              <a:t>&lt;,&gt;,=</a:t>
            </a:r>
          </a:p>
          <a:p>
            <a:endParaRPr lang="en-US" sz="1400">
              <a:latin typeface="Times" pitchFamily="18" charset="0"/>
            </a:endParaRPr>
          </a:p>
          <a:p>
            <a:endParaRPr lang="en-US" sz="1400">
              <a:latin typeface="Times" pitchFamily="18" charset="0"/>
            </a:endParaRPr>
          </a:p>
          <a:p>
            <a:endParaRPr lang="en-US" sz="1400">
              <a:latin typeface="Times" pitchFamily="18" charset="0"/>
            </a:endParaRPr>
          </a:p>
          <a:p>
            <a:endParaRPr lang="en-US" sz="1400">
              <a:latin typeface="Times" pitchFamily="18" charset="0"/>
            </a:endParaRPr>
          </a:p>
          <a:p>
            <a:endParaRPr lang="en-US" sz="1400">
              <a:latin typeface="Times" pitchFamily="18" charset="0"/>
            </a:endParaRPr>
          </a:p>
        </p:txBody>
      </p:sp>
      <p:sp>
        <p:nvSpPr>
          <p:cNvPr id="379951" name="Text Box 47"/>
          <p:cNvSpPr txBox="1">
            <a:spLocks noChangeArrowheads="1"/>
          </p:cNvSpPr>
          <p:nvPr/>
        </p:nvSpPr>
        <p:spPr bwMode="auto">
          <a:xfrm>
            <a:off x="7772400" y="1600200"/>
            <a:ext cx="1219200" cy="3222625"/>
          </a:xfrm>
          <a:prstGeom prst="rect">
            <a:avLst/>
          </a:prstGeom>
          <a:solidFill>
            <a:srgbClr val="008080">
              <a:alpha val="14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>
                <a:latin typeface="Times" pitchFamily="18" charset="0"/>
              </a:rPr>
              <a:t>TRIGGER</a:t>
            </a:r>
          </a:p>
          <a:p>
            <a:r>
              <a:rPr lang="en-US" sz="1200">
                <a:latin typeface="Times" pitchFamily="18" charset="0"/>
              </a:rPr>
              <a:t>SUPERVISOR</a:t>
            </a:r>
          </a:p>
          <a:p>
            <a:endParaRPr lang="en-US" sz="1400">
              <a:latin typeface="Times" pitchFamily="18" charset="0"/>
            </a:endParaRPr>
          </a:p>
          <a:p>
            <a:endParaRPr lang="en-US" sz="1400">
              <a:latin typeface="Times" pitchFamily="18" charset="0"/>
            </a:endParaRPr>
          </a:p>
          <a:p>
            <a:endParaRPr lang="en-US" sz="1400">
              <a:latin typeface="Times" pitchFamily="18" charset="0"/>
            </a:endParaRPr>
          </a:p>
          <a:p>
            <a:endParaRPr lang="en-US" sz="1400">
              <a:latin typeface="Times" pitchFamily="18" charset="0"/>
            </a:endParaRPr>
          </a:p>
          <a:p>
            <a:endParaRPr lang="en-US" sz="1400">
              <a:latin typeface="Times" pitchFamily="18" charset="0"/>
            </a:endParaRPr>
          </a:p>
          <a:p>
            <a:r>
              <a:rPr lang="en-US" sz="1400">
                <a:latin typeface="Times" pitchFamily="18" charset="0"/>
              </a:rPr>
              <a:t>-----------------</a:t>
            </a:r>
          </a:p>
          <a:p>
            <a:r>
              <a:rPr lang="en-US" sz="1400">
                <a:latin typeface="Times" pitchFamily="18" charset="0"/>
              </a:rPr>
              <a:t>CLOCK</a:t>
            </a:r>
          </a:p>
          <a:p>
            <a:r>
              <a:rPr lang="en-US" sz="1400">
                <a:latin typeface="Times" pitchFamily="18" charset="0"/>
              </a:rPr>
              <a:t>TRIGGER</a:t>
            </a:r>
          </a:p>
          <a:p>
            <a:r>
              <a:rPr lang="en-US" sz="1400">
                <a:latin typeface="Times" pitchFamily="18" charset="0"/>
              </a:rPr>
              <a:t>SYNC</a:t>
            </a:r>
          </a:p>
          <a:p>
            <a:endParaRPr lang="en-US" sz="1400">
              <a:latin typeface="Times" pitchFamily="18" charset="0"/>
            </a:endParaRPr>
          </a:p>
          <a:p>
            <a:r>
              <a:rPr lang="en-US" sz="1400">
                <a:latin typeface="Times" pitchFamily="18" charset="0"/>
              </a:rPr>
              <a:t>ROC </a:t>
            </a:r>
          </a:p>
          <a:p>
            <a:r>
              <a:rPr lang="en-US" sz="1400">
                <a:latin typeface="Times" pitchFamily="18" charset="0"/>
              </a:rPr>
              <a:t>CONTROL</a:t>
            </a:r>
          </a:p>
          <a:p>
            <a:endParaRPr lang="en-US" sz="1400">
              <a:latin typeface="Times" pitchFamily="18" charset="0"/>
            </a:endParaRPr>
          </a:p>
        </p:txBody>
      </p:sp>
      <p:sp>
        <p:nvSpPr>
          <p:cNvPr id="379952" name="Line 48"/>
          <p:cNvSpPr>
            <a:spLocks noChangeShapeType="1"/>
          </p:cNvSpPr>
          <p:nvPr/>
        </p:nvSpPr>
        <p:spPr bwMode="auto">
          <a:xfrm>
            <a:off x="7543800" y="3048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53" name="Line 49"/>
          <p:cNvSpPr>
            <a:spLocks noChangeShapeType="1"/>
          </p:cNvSpPr>
          <p:nvPr/>
        </p:nvSpPr>
        <p:spPr bwMode="auto">
          <a:xfrm>
            <a:off x="6400800" y="1828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54" name="Line 50"/>
          <p:cNvSpPr>
            <a:spLocks noChangeShapeType="1"/>
          </p:cNvSpPr>
          <p:nvPr/>
        </p:nvSpPr>
        <p:spPr bwMode="auto">
          <a:xfrm>
            <a:off x="6400800" y="2743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55" name="Line 51"/>
          <p:cNvSpPr>
            <a:spLocks noChangeShapeType="1"/>
          </p:cNvSpPr>
          <p:nvPr/>
        </p:nvSpPr>
        <p:spPr bwMode="auto">
          <a:xfrm>
            <a:off x="6400800" y="3657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56" name="Line 52"/>
          <p:cNvSpPr>
            <a:spLocks noChangeShapeType="1"/>
          </p:cNvSpPr>
          <p:nvPr/>
        </p:nvSpPr>
        <p:spPr bwMode="auto">
          <a:xfrm>
            <a:off x="8305800" y="4800600"/>
            <a:ext cx="0" cy="1143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57" name="Line 53"/>
          <p:cNvSpPr>
            <a:spLocks noChangeShapeType="1"/>
          </p:cNvSpPr>
          <p:nvPr/>
        </p:nvSpPr>
        <p:spPr bwMode="auto">
          <a:xfrm flipH="1">
            <a:off x="7620000" y="5943600"/>
            <a:ext cx="685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58" name="Text Box 54"/>
          <p:cNvSpPr txBox="1">
            <a:spLocks noChangeArrowheads="1"/>
          </p:cNvSpPr>
          <p:nvPr/>
        </p:nvSpPr>
        <p:spPr bwMode="auto">
          <a:xfrm>
            <a:off x="5181600" y="5791200"/>
            <a:ext cx="24384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>
                <a:latin typeface="Times" pitchFamily="18" charset="0"/>
              </a:rPr>
              <a:t>Signal distribution to Front End Crates (Fiber Links)</a:t>
            </a:r>
          </a:p>
        </p:txBody>
      </p:sp>
      <p:sp>
        <p:nvSpPr>
          <p:cNvPr id="379959" name="Line 55"/>
          <p:cNvSpPr>
            <a:spLocks noChangeShapeType="1"/>
          </p:cNvSpPr>
          <p:nvPr/>
        </p:nvSpPr>
        <p:spPr bwMode="auto">
          <a:xfrm>
            <a:off x="381000" y="2362200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60" name="Line 56"/>
          <p:cNvSpPr>
            <a:spLocks noChangeShapeType="1"/>
          </p:cNvSpPr>
          <p:nvPr/>
        </p:nvSpPr>
        <p:spPr bwMode="auto">
          <a:xfrm>
            <a:off x="381000" y="3276600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61" name="Line 57"/>
          <p:cNvSpPr>
            <a:spLocks noChangeShapeType="1"/>
          </p:cNvSpPr>
          <p:nvPr/>
        </p:nvSpPr>
        <p:spPr bwMode="auto">
          <a:xfrm>
            <a:off x="381000" y="4191000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62" name="Line 58"/>
          <p:cNvSpPr>
            <a:spLocks noChangeShapeType="1"/>
          </p:cNvSpPr>
          <p:nvPr/>
        </p:nvSpPr>
        <p:spPr bwMode="auto">
          <a:xfrm>
            <a:off x="381000" y="5105400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63" name="Line 59"/>
          <p:cNvSpPr>
            <a:spLocks noChangeShapeType="1"/>
          </p:cNvSpPr>
          <p:nvPr/>
        </p:nvSpPr>
        <p:spPr bwMode="auto">
          <a:xfrm>
            <a:off x="381000" y="6019800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64" name="Text Box 60"/>
          <p:cNvSpPr txBox="1">
            <a:spLocks noChangeArrowheads="1"/>
          </p:cNvSpPr>
          <p:nvPr/>
        </p:nvSpPr>
        <p:spPr bwMode="auto">
          <a:xfrm>
            <a:off x="5257800" y="2514600"/>
            <a:ext cx="1143000" cy="557213"/>
          </a:xfrm>
          <a:prstGeom prst="rect">
            <a:avLst/>
          </a:prstGeom>
          <a:solidFill>
            <a:srgbClr val="00CCFF">
              <a:alpha val="14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r>
              <a:rPr lang="en-US" sz="1200">
                <a:latin typeface="Times" pitchFamily="18" charset="0"/>
              </a:rPr>
              <a:t>SSP</a:t>
            </a:r>
          </a:p>
          <a:p>
            <a:r>
              <a:rPr lang="en-US" sz="1200">
                <a:latin typeface="Times" pitchFamily="18" charset="0"/>
              </a:rPr>
              <a:t>ENERGY SUM</a:t>
            </a:r>
          </a:p>
          <a:p>
            <a:r>
              <a:rPr lang="en-US" sz="1200">
                <a:latin typeface="Times" pitchFamily="18" charset="0"/>
              </a:rPr>
              <a:t>(8 INPUTS)</a:t>
            </a:r>
          </a:p>
        </p:txBody>
      </p:sp>
      <p:sp>
        <p:nvSpPr>
          <p:cNvPr id="379965" name="Text Box 61"/>
          <p:cNvSpPr txBox="1">
            <a:spLocks noChangeArrowheads="1"/>
          </p:cNvSpPr>
          <p:nvPr/>
        </p:nvSpPr>
        <p:spPr bwMode="auto">
          <a:xfrm>
            <a:off x="5257800" y="3429000"/>
            <a:ext cx="1143000" cy="557213"/>
          </a:xfrm>
          <a:prstGeom prst="rect">
            <a:avLst/>
          </a:prstGeom>
          <a:solidFill>
            <a:srgbClr val="00CCFF">
              <a:alpha val="14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r>
              <a:rPr lang="en-US" sz="1200">
                <a:latin typeface="Times" pitchFamily="18" charset="0"/>
              </a:rPr>
              <a:t>SSP</a:t>
            </a:r>
          </a:p>
          <a:p>
            <a:r>
              <a:rPr lang="en-US" sz="1200">
                <a:latin typeface="Times" pitchFamily="18" charset="0"/>
              </a:rPr>
              <a:t>HIT COUNT</a:t>
            </a:r>
          </a:p>
          <a:p>
            <a:r>
              <a:rPr lang="en-US" sz="1200">
                <a:latin typeface="Times" pitchFamily="18" charset="0"/>
              </a:rPr>
              <a:t>(8 INPUTS)</a:t>
            </a:r>
          </a:p>
        </p:txBody>
      </p:sp>
      <p:sp>
        <p:nvSpPr>
          <p:cNvPr id="379966" name="Text Box 62"/>
          <p:cNvSpPr txBox="1">
            <a:spLocks noChangeArrowheads="1"/>
          </p:cNvSpPr>
          <p:nvPr/>
        </p:nvSpPr>
        <p:spPr bwMode="auto">
          <a:xfrm>
            <a:off x="5257800" y="4343400"/>
            <a:ext cx="1143000" cy="557213"/>
          </a:xfrm>
          <a:prstGeom prst="rect">
            <a:avLst/>
          </a:prstGeom>
          <a:solidFill>
            <a:srgbClr val="00CCFF">
              <a:alpha val="14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r>
              <a:rPr lang="en-US" sz="1200">
                <a:latin typeface="Times" pitchFamily="18" charset="0"/>
              </a:rPr>
              <a:t>SSP</a:t>
            </a:r>
          </a:p>
          <a:p>
            <a:r>
              <a:rPr lang="en-US" sz="1200">
                <a:latin typeface="Times" pitchFamily="18" charset="0"/>
              </a:rPr>
              <a:t>HIT COUNT</a:t>
            </a:r>
          </a:p>
          <a:p>
            <a:r>
              <a:rPr lang="en-US" sz="1200">
                <a:latin typeface="Times" pitchFamily="18" charset="0"/>
              </a:rPr>
              <a:t>(8 INPUTS)</a:t>
            </a:r>
          </a:p>
        </p:txBody>
      </p:sp>
      <p:sp>
        <p:nvSpPr>
          <p:cNvPr id="379967" name="Text Box 63"/>
          <p:cNvSpPr txBox="1">
            <a:spLocks noChangeArrowheads="1"/>
          </p:cNvSpPr>
          <p:nvPr/>
        </p:nvSpPr>
        <p:spPr bwMode="auto">
          <a:xfrm>
            <a:off x="5257800" y="5257800"/>
            <a:ext cx="1143000" cy="557213"/>
          </a:xfrm>
          <a:prstGeom prst="rect">
            <a:avLst/>
          </a:prstGeom>
          <a:solidFill>
            <a:srgbClr val="00CCFF">
              <a:alpha val="14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r>
              <a:rPr lang="en-US" sz="1200">
                <a:latin typeface="Times" pitchFamily="18" charset="0"/>
              </a:rPr>
              <a:t>SSP</a:t>
            </a:r>
          </a:p>
          <a:p>
            <a:r>
              <a:rPr lang="en-US" sz="1200">
                <a:latin typeface="Times" pitchFamily="18" charset="0"/>
              </a:rPr>
              <a:t>PHOTON E</a:t>
            </a:r>
          </a:p>
          <a:p>
            <a:r>
              <a:rPr lang="en-US" sz="1200">
                <a:latin typeface="Times" pitchFamily="18" charset="0"/>
              </a:rPr>
              <a:t>(8 INPUTS)</a:t>
            </a:r>
          </a:p>
        </p:txBody>
      </p:sp>
      <p:sp>
        <p:nvSpPr>
          <p:cNvPr id="379968" name="Line 64"/>
          <p:cNvSpPr>
            <a:spLocks noChangeShapeType="1"/>
          </p:cNvSpPr>
          <p:nvPr/>
        </p:nvSpPr>
        <p:spPr bwMode="auto">
          <a:xfrm>
            <a:off x="6400800" y="4572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69" name="Line 65"/>
          <p:cNvSpPr>
            <a:spLocks noChangeShapeType="1"/>
          </p:cNvSpPr>
          <p:nvPr/>
        </p:nvSpPr>
        <p:spPr bwMode="auto">
          <a:xfrm>
            <a:off x="6400800" y="5486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70" name="Line 66"/>
          <p:cNvSpPr>
            <a:spLocks noChangeShapeType="1"/>
          </p:cNvSpPr>
          <p:nvPr/>
        </p:nvSpPr>
        <p:spPr bwMode="auto">
          <a:xfrm>
            <a:off x="3886200" y="4572000"/>
            <a:ext cx="1371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71" name="Line 67"/>
          <p:cNvSpPr>
            <a:spLocks noChangeShapeType="1"/>
          </p:cNvSpPr>
          <p:nvPr/>
        </p:nvSpPr>
        <p:spPr bwMode="auto">
          <a:xfrm>
            <a:off x="3886200" y="5486400"/>
            <a:ext cx="1371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72" name="Line 68"/>
          <p:cNvSpPr>
            <a:spLocks noChangeShapeType="1"/>
          </p:cNvSpPr>
          <p:nvPr/>
        </p:nvSpPr>
        <p:spPr bwMode="auto">
          <a:xfrm flipH="1">
            <a:off x="4572000" y="44958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973" name="Line 69"/>
          <p:cNvSpPr>
            <a:spLocks noChangeShapeType="1"/>
          </p:cNvSpPr>
          <p:nvPr/>
        </p:nvSpPr>
        <p:spPr bwMode="auto">
          <a:xfrm flipH="1">
            <a:off x="4800600" y="54102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" name="TextBox 70"/>
          <p:cNvSpPr txBox="1"/>
          <p:nvPr/>
        </p:nvSpPr>
        <p:spPr>
          <a:xfrm>
            <a:off x="1981200" y="457200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9900FF"/>
                </a:solidFill>
              </a:rPr>
              <a:t>2.  Level 1 Energy Sum Trigger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1676400"/>
            <a:ext cx="2057400" cy="13716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505200" y="1676400"/>
            <a:ext cx="2133600" cy="13716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553200" y="1676400"/>
            <a:ext cx="1371600" cy="37338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343400" y="3429000"/>
            <a:ext cx="1295400" cy="1981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62000" y="2057400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Detector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3581400" y="1676400"/>
            <a:ext cx="1905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Level 1</a:t>
            </a:r>
          </a:p>
          <a:p>
            <a:pPr algn="ctr"/>
            <a:r>
              <a:rPr lang="en-US" sz="2800" dirty="0" smtClean="0"/>
              <a:t>Energy Sum</a:t>
            </a:r>
          </a:p>
          <a:p>
            <a:pPr algn="ctr"/>
            <a:r>
              <a:rPr lang="en-US" sz="2800" dirty="0" smtClean="0"/>
              <a:t>Trigger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553200" y="5486400"/>
            <a:ext cx="137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Trigger</a:t>
            </a:r>
          </a:p>
          <a:p>
            <a:pPr algn="ctr"/>
            <a:r>
              <a:rPr lang="en-US" dirty="0" smtClean="0"/>
              <a:t>Supervisor</a:t>
            </a:r>
          </a:p>
          <a:p>
            <a:pPr algn="ctr"/>
            <a:r>
              <a:rPr lang="en-US" dirty="0" smtClean="0"/>
              <a:t>Module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629400" y="1676400"/>
            <a:ext cx="30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</a:t>
            </a:r>
          </a:p>
          <a:p>
            <a:pPr algn="ctr"/>
            <a:r>
              <a:rPr lang="en-US" sz="1600" dirty="0" smtClean="0"/>
              <a:t>r</a:t>
            </a:r>
          </a:p>
          <a:p>
            <a:pPr algn="ctr"/>
            <a:r>
              <a:rPr lang="en-US" sz="1600" dirty="0" err="1" smtClean="0"/>
              <a:t>igger</a:t>
            </a:r>
            <a:endParaRPr lang="en-US" sz="1600" dirty="0" smtClean="0"/>
          </a:p>
          <a:p>
            <a:pPr algn="ctr"/>
            <a:endParaRPr lang="en-US" sz="1600" dirty="0" smtClean="0"/>
          </a:p>
          <a:p>
            <a:pPr algn="ctr"/>
            <a:r>
              <a:rPr lang="en-US" sz="1600" dirty="0" smtClean="0"/>
              <a:t>Inputs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419600" y="3657600"/>
            <a:ext cx="121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Add’l</a:t>
            </a:r>
            <a:endParaRPr lang="en-US" sz="2400" dirty="0" smtClean="0"/>
          </a:p>
          <a:p>
            <a:pPr algn="ctr"/>
            <a:r>
              <a:rPr lang="en-US" sz="2400" dirty="0" smtClean="0"/>
              <a:t>Trigger </a:t>
            </a:r>
          </a:p>
          <a:p>
            <a:pPr algn="ctr"/>
            <a:r>
              <a:rPr lang="en-US" sz="2400" dirty="0" smtClean="0"/>
              <a:t>Logic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67600" y="1981200"/>
            <a:ext cx="30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</a:t>
            </a:r>
          </a:p>
          <a:p>
            <a:pPr algn="ctr"/>
            <a:r>
              <a:rPr lang="en-US" dirty="0" smtClean="0"/>
              <a:t>u</a:t>
            </a:r>
          </a:p>
          <a:p>
            <a:pPr algn="ctr"/>
            <a:r>
              <a:rPr lang="en-US" dirty="0" smtClean="0"/>
              <a:t>t</a:t>
            </a:r>
          </a:p>
          <a:p>
            <a:pPr algn="ctr"/>
            <a:r>
              <a:rPr lang="en-US" dirty="0" smtClean="0"/>
              <a:t>p</a:t>
            </a:r>
          </a:p>
          <a:p>
            <a:pPr algn="ctr"/>
            <a:r>
              <a:rPr lang="en-US" dirty="0" smtClean="0"/>
              <a:t>u</a:t>
            </a:r>
          </a:p>
          <a:p>
            <a:pPr algn="ctr"/>
            <a:r>
              <a:rPr lang="en-US" dirty="0" smtClean="0"/>
              <a:t>t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667000" y="20574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667000" y="22098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5" idx="3"/>
            <a:endCxn id="6" idx="1"/>
          </p:cNvCxnSpPr>
          <p:nvPr/>
        </p:nvCxnSpPr>
        <p:spPr>
          <a:xfrm>
            <a:off x="2667000" y="23622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667000" y="25146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667000" y="26670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6" idx="3"/>
          </p:cNvCxnSpPr>
          <p:nvPr/>
        </p:nvCxnSpPr>
        <p:spPr>
          <a:xfrm>
            <a:off x="5638800" y="23622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638800" y="4343400"/>
            <a:ext cx="914400" cy="94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2667000" y="3581400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2667000" y="4038600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2667000" y="4724400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2667000" y="5181600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743200" y="3276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Pulser 1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2743200" y="36576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Pulser n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2743200" y="4343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Calib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2743200" y="4800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Calib</a:t>
            </a:r>
            <a:r>
              <a:rPr lang="en-US" dirty="0" smtClean="0"/>
              <a:t> n</a:t>
            </a:r>
            <a:endParaRPr lang="en-US" dirty="0"/>
          </a:p>
        </p:txBody>
      </p:sp>
      <p:cxnSp>
        <p:nvCxnSpPr>
          <p:cNvPr id="68" name="Straight Connector 67"/>
          <p:cNvCxnSpPr/>
          <p:nvPr/>
        </p:nvCxnSpPr>
        <p:spPr>
          <a:xfrm>
            <a:off x="7924800" y="2362200"/>
            <a:ext cx="685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 flipH="1" flipV="1">
            <a:off x="8001000" y="1752600"/>
            <a:ext cx="1219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rot="10800000">
            <a:off x="1600200" y="1143000"/>
            <a:ext cx="7010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rot="5400000">
            <a:off x="1371600" y="13716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2971800" y="7620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Trigger Signal</a:t>
            </a:r>
            <a:endParaRPr 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1600200" y="76200"/>
            <a:ext cx="563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9900FF"/>
                </a:solidFill>
              </a:rPr>
              <a:t>Full Experiment Trigger</a:t>
            </a:r>
            <a:endParaRPr lang="en-US" sz="3200" dirty="0">
              <a:solidFill>
                <a:srgbClr val="9900FF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5981700" y="2324100"/>
            <a:ext cx="1524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>
            <a:off x="6057900" y="2324100"/>
            <a:ext cx="1524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867400" y="17526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16 bits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867400" y="36576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16 bits</a:t>
            </a:r>
          </a:p>
        </p:txBody>
      </p:sp>
      <p:cxnSp>
        <p:nvCxnSpPr>
          <p:cNvPr id="45" name="Straight Connector 44"/>
          <p:cNvCxnSpPr/>
          <p:nvPr/>
        </p:nvCxnSpPr>
        <p:spPr>
          <a:xfrm rot="5400000">
            <a:off x="6057900" y="4305300"/>
            <a:ext cx="1524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rot="5400000">
            <a:off x="5981700" y="4305300"/>
            <a:ext cx="1524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Slide Number Placeholder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381000" y="304800"/>
            <a:ext cx="685800" cy="457200"/>
            <a:chOff x="381000" y="304800"/>
            <a:chExt cx="685800" cy="457200"/>
          </a:xfrm>
        </p:grpSpPr>
        <p:sp>
          <p:nvSpPr>
            <p:cNvPr id="6" name="Rectangle 5"/>
            <p:cNvSpPr/>
            <p:nvPr/>
          </p:nvSpPr>
          <p:spPr>
            <a:xfrm>
              <a:off x="381000" y="304800"/>
              <a:ext cx="685800" cy="4572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7200" y="381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ROC</a:t>
              </a:r>
              <a:endParaRPr lang="en-US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81000" y="1143000"/>
            <a:ext cx="685800" cy="457200"/>
            <a:chOff x="381000" y="304800"/>
            <a:chExt cx="685800" cy="457200"/>
          </a:xfrm>
        </p:grpSpPr>
        <p:sp>
          <p:nvSpPr>
            <p:cNvPr id="16" name="Rectangle 15"/>
            <p:cNvSpPr/>
            <p:nvPr/>
          </p:nvSpPr>
          <p:spPr>
            <a:xfrm>
              <a:off x="381000" y="304800"/>
              <a:ext cx="685800" cy="4572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57200" y="381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ROC</a:t>
              </a:r>
              <a:endParaRPr lang="en-US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81000" y="2133600"/>
            <a:ext cx="685800" cy="457200"/>
            <a:chOff x="381000" y="304800"/>
            <a:chExt cx="685800" cy="457200"/>
          </a:xfrm>
        </p:grpSpPr>
        <p:sp>
          <p:nvSpPr>
            <p:cNvPr id="19" name="Rectangle 18"/>
            <p:cNvSpPr/>
            <p:nvPr/>
          </p:nvSpPr>
          <p:spPr>
            <a:xfrm>
              <a:off x="381000" y="304800"/>
              <a:ext cx="685800" cy="4572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7200" y="381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ROC</a:t>
              </a:r>
              <a:endParaRPr lang="en-US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1000" y="2971800"/>
            <a:ext cx="685800" cy="457200"/>
            <a:chOff x="381000" y="304800"/>
            <a:chExt cx="685800" cy="457200"/>
          </a:xfrm>
        </p:grpSpPr>
        <p:sp>
          <p:nvSpPr>
            <p:cNvPr id="22" name="Rectangle 21"/>
            <p:cNvSpPr/>
            <p:nvPr/>
          </p:nvSpPr>
          <p:spPr>
            <a:xfrm>
              <a:off x="381000" y="304800"/>
              <a:ext cx="685800" cy="4572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57200" y="381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ROC</a:t>
              </a:r>
              <a:endParaRPr lang="en-US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81000" y="3962400"/>
            <a:ext cx="685800" cy="457200"/>
            <a:chOff x="381000" y="304800"/>
            <a:chExt cx="685800" cy="457200"/>
          </a:xfrm>
        </p:grpSpPr>
        <p:sp>
          <p:nvSpPr>
            <p:cNvPr id="28" name="Rectangle 27"/>
            <p:cNvSpPr/>
            <p:nvPr/>
          </p:nvSpPr>
          <p:spPr>
            <a:xfrm>
              <a:off x="381000" y="304800"/>
              <a:ext cx="685800" cy="4572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57200" y="381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ROC</a:t>
              </a:r>
              <a:endParaRPr lang="en-US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81000" y="4800600"/>
            <a:ext cx="685800" cy="457200"/>
            <a:chOff x="381000" y="304800"/>
            <a:chExt cx="685800" cy="457200"/>
          </a:xfrm>
        </p:grpSpPr>
        <p:sp>
          <p:nvSpPr>
            <p:cNvPr id="31" name="Rectangle 30"/>
            <p:cNvSpPr/>
            <p:nvPr/>
          </p:nvSpPr>
          <p:spPr>
            <a:xfrm>
              <a:off x="381000" y="304800"/>
              <a:ext cx="685800" cy="4572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57200" y="381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ROC</a:t>
              </a:r>
              <a:endParaRPr lang="en-US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352800" y="2209800"/>
            <a:ext cx="609600" cy="1143000"/>
            <a:chOff x="1828800" y="457200"/>
            <a:chExt cx="609600" cy="1143000"/>
          </a:xfrm>
        </p:grpSpPr>
        <p:sp>
          <p:nvSpPr>
            <p:cNvPr id="33" name="Rectangle 32"/>
            <p:cNvSpPr/>
            <p:nvPr/>
          </p:nvSpPr>
          <p:spPr>
            <a:xfrm>
              <a:off x="1828800" y="457200"/>
              <a:ext cx="609600" cy="11430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981200" y="533400"/>
              <a:ext cx="381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E</a:t>
              </a:r>
            </a:p>
            <a:p>
              <a:pPr algn="ctr"/>
              <a:r>
                <a:rPr lang="en-US" dirty="0" smtClean="0"/>
                <a:t>MU</a:t>
              </a:r>
              <a:endParaRPr lang="en-US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752600" y="4038600"/>
            <a:ext cx="609600" cy="1143000"/>
            <a:chOff x="1828800" y="457200"/>
            <a:chExt cx="609600" cy="1143000"/>
          </a:xfrm>
        </p:grpSpPr>
        <p:sp>
          <p:nvSpPr>
            <p:cNvPr id="37" name="Rectangle 36"/>
            <p:cNvSpPr/>
            <p:nvPr/>
          </p:nvSpPr>
          <p:spPr>
            <a:xfrm>
              <a:off x="1828800" y="457200"/>
              <a:ext cx="609600" cy="11430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981200" y="533400"/>
              <a:ext cx="381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E</a:t>
              </a:r>
            </a:p>
            <a:p>
              <a:pPr algn="ctr"/>
              <a:r>
                <a:rPr lang="en-US" dirty="0" smtClean="0"/>
                <a:t>MU</a:t>
              </a:r>
              <a:endParaRPr lang="en-US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752600" y="2209800"/>
            <a:ext cx="609600" cy="1143000"/>
            <a:chOff x="1828800" y="457200"/>
            <a:chExt cx="609600" cy="1143000"/>
          </a:xfrm>
        </p:grpSpPr>
        <p:sp>
          <p:nvSpPr>
            <p:cNvPr id="40" name="Rectangle 39"/>
            <p:cNvSpPr/>
            <p:nvPr/>
          </p:nvSpPr>
          <p:spPr>
            <a:xfrm>
              <a:off x="1828800" y="457200"/>
              <a:ext cx="609600" cy="11430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981200" y="533400"/>
              <a:ext cx="381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E</a:t>
              </a:r>
            </a:p>
            <a:p>
              <a:pPr algn="ctr"/>
              <a:r>
                <a:rPr lang="en-US" dirty="0" smtClean="0"/>
                <a:t>MU</a:t>
              </a:r>
              <a:endParaRPr lang="en-US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352800" y="381000"/>
            <a:ext cx="609600" cy="1143000"/>
            <a:chOff x="1828800" y="457200"/>
            <a:chExt cx="609600" cy="1143000"/>
          </a:xfrm>
        </p:grpSpPr>
        <p:sp>
          <p:nvSpPr>
            <p:cNvPr id="46" name="Rectangle 45"/>
            <p:cNvSpPr/>
            <p:nvPr/>
          </p:nvSpPr>
          <p:spPr>
            <a:xfrm>
              <a:off x="1828800" y="457200"/>
              <a:ext cx="609600" cy="11430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981200" y="533400"/>
              <a:ext cx="381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E</a:t>
              </a:r>
            </a:p>
            <a:p>
              <a:pPr algn="ctr"/>
              <a:r>
                <a:rPr lang="en-US" dirty="0" smtClean="0"/>
                <a:t>MU</a:t>
              </a:r>
              <a:endParaRPr lang="en-US" dirty="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352800" y="4038600"/>
            <a:ext cx="609600" cy="1143000"/>
            <a:chOff x="1828800" y="457200"/>
            <a:chExt cx="609600" cy="1143000"/>
          </a:xfrm>
        </p:grpSpPr>
        <p:sp>
          <p:nvSpPr>
            <p:cNvPr id="49" name="Rectangle 48"/>
            <p:cNvSpPr/>
            <p:nvPr/>
          </p:nvSpPr>
          <p:spPr>
            <a:xfrm>
              <a:off x="1828800" y="457200"/>
              <a:ext cx="609600" cy="11430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981200" y="533400"/>
              <a:ext cx="381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E</a:t>
              </a:r>
            </a:p>
            <a:p>
              <a:pPr algn="ctr"/>
              <a:r>
                <a:rPr lang="en-US" dirty="0" smtClean="0"/>
                <a:t>MU</a:t>
              </a:r>
              <a:endParaRPr lang="en-US" dirty="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1752600" y="381000"/>
            <a:ext cx="609600" cy="1143000"/>
            <a:chOff x="1828800" y="457200"/>
            <a:chExt cx="609600" cy="1143000"/>
          </a:xfrm>
        </p:grpSpPr>
        <p:sp>
          <p:nvSpPr>
            <p:cNvPr id="52" name="Rectangle 51"/>
            <p:cNvSpPr/>
            <p:nvPr/>
          </p:nvSpPr>
          <p:spPr>
            <a:xfrm>
              <a:off x="1828800" y="457200"/>
              <a:ext cx="609600" cy="11430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981200" y="533400"/>
              <a:ext cx="381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E</a:t>
              </a:r>
            </a:p>
            <a:p>
              <a:pPr algn="ctr"/>
              <a:r>
                <a:rPr lang="en-US" dirty="0" smtClean="0"/>
                <a:t>MU</a:t>
              </a:r>
              <a:endParaRPr lang="en-US" dirty="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724400" y="914400"/>
            <a:ext cx="1371600" cy="4038600"/>
            <a:chOff x="4724400" y="914400"/>
            <a:chExt cx="1371600" cy="4038600"/>
          </a:xfrm>
        </p:grpSpPr>
        <p:sp>
          <p:nvSpPr>
            <p:cNvPr id="54" name="Rectangle 53"/>
            <p:cNvSpPr/>
            <p:nvPr/>
          </p:nvSpPr>
          <p:spPr>
            <a:xfrm>
              <a:off x="4724400" y="914400"/>
              <a:ext cx="1371600" cy="40386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724400" y="2362200"/>
              <a:ext cx="13716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Monitoring </a:t>
              </a:r>
            </a:p>
            <a:p>
              <a:pPr algn="ctr"/>
              <a:r>
                <a:rPr lang="en-US" dirty="0" smtClean="0"/>
                <a:t>Farm</a:t>
              </a:r>
            </a:p>
            <a:p>
              <a:pPr algn="ctr"/>
              <a:endParaRPr lang="en-US" dirty="0" smtClean="0"/>
            </a:p>
            <a:p>
              <a:pPr algn="ctr"/>
              <a:r>
                <a:rPr lang="en-US" dirty="0" smtClean="0"/>
                <a:t>No Rejection</a:t>
              </a:r>
              <a:endParaRPr lang="en-US" dirty="0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6781800" y="2438400"/>
            <a:ext cx="609600" cy="1143000"/>
            <a:chOff x="1828800" y="457200"/>
            <a:chExt cx="609600" cy="1143000"/>
          </a:xfrm>
        </p:grpSpPr>
        <p:sp>
          <p:nvSpPr>
            <p:cNvPr id="58" name="Rectangle 57"/>
            <p:cNvSpPr/>
            <p:nvPr/>
          </p:nvSpPr>
          <p:spPr>
            <a:xfrm>
              <a:off x="1828800" y="457200"/>
              <a:ext cx="609600" cy="11430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981200" y="533400"/>
              <a:ext cx="381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E</a:t>
              </a:r>
            </a:p>
            <a:p>
              <a:pPr algn="ctr"/>
              <a:r>
                <a:rPr lang="en-US" dirty="0" smtClean="0"/>
                <a:t>MU</a:t>
              </a:r>
              <a:endParaRPr lang="en-US" dirty="0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8001000" y="1905000"/>
            <a:ext cx="685800" cy="2209800"/>
            <a:chOff x="8153400" y="2362200"/>
            <a:chExt cx="685800" cy="2209800"/>
          </a:xfrm>
        </p:grpSpPr>
        <p:sp>
          <p:nvSpPr>
            <p:cNvPr id="60" name="Rectangle 59"/>
            <p:cNvSpPr/>
            <p:nvPr/>
          </p:nvSpPr>
          <p:spPr>
            <a:xfrm>
              <a:off x="8153400" y="2362200"/>
              <a:ext cx="685800" cy="22098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382000" y="2743200"/>
              <a:ext cx="228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RAID</a:t>
              </a:r>
              <a:endParaRPr lang="en-US" dirty="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696200" y="5029201"/>
            <a:ext cx="1295400" cy="1605354"/>
            <a:chOff x="7391400" y="5029200"/>
            <a:chExt cx="1295400" cy="1295400"/>
          </a:xfrm>
        </p:grpSpPr>
        <p:sp>
          <p:nvSpPr>
            <p:cNvPr id="63" name="Rectangle 62"/>
            <p:cNvSpPr/>
            <p:nvPr/>
          </p:nvSpPr>
          <p:spPr>
            <a:xfrm>
              <a:off x="7391400" y="5029200"/>
              <a:ext cx="1295400" cy="12954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467600" y="5090688"/>
              <a:ext cx="1143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SILO in Computer Center</a:t>
              </a:r>
            </a:p>
            <a:p>
              <a:pPr algn="ctr"/>
              <a:endParaRPr lang="en-US" dirty="0" smtClean="0"/>
            </a:p>
            <a:p>
              <a:pPr algn="ctr"/>
              <a:r>
                <a:rPr lang="en-US" dirty="0" smtClean="0"/>
                <a:t>2 PB/year</a:t>
              </a:r>
              <a:endParaRPr lang="en-US" dirty="0"/>
            </a:p>
          </p:txBody>
        </p:sp>
      </p:grpSp>
      <p:cxnSp>
        <p:nvCxnSpPr>
          <p:cNvPr id="67" name="Straight Arrow Connector 66"/>
          <p:cNvCxnSpPr>
            <a:stCxn id="7" idx="3"/>
          </p:cNvCxnSpPr>
          <p:nvPr/>
        </p:nvCxnSpPr>
        <p:spPr>
          <a:xfrm>
            <a:off x="1066800" y="565666"/>
            <a:ext cx="685800" cy="1963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17" idx="3"/>
          </p:cNvCxnSpPr>
          <p:nvPr/>
        </p:nvCxnSpPr>
        <p:spPr>
          <a:xfrm flipV="1">
            <a:off x="1066800" y="1143000"/>
            <a:ext cx="685800" cy="2608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20" idx="3"/>
          </p:cNvCxnSpPr>
          <p:nvPr/>
        </p:nvCxnSpPr>
        <p:spPr>
          <a:xfrm>
            <a:off x="1066800" y="2394466"/>
            <a:ext cx="685800" cy="1963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23" idx="3"/>
          </p:cNvCxnSpPr>
          <p:nvPr/>
        </p:nvCxnSpPr>
        <p:spPr>
          <a:xfrm flipV="1">
            <a:off x="1066800" y="2971800"/>
            <a:ext cx="685800" cy="2608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29" idx="3"/>
          </p:cNvCxnSpPr>
          <p:nvPr/>
        </p:nvCxnSpPr>
        <p:spPr>
          <a:xfrm>
            <a:off x="1066800" y="4223266"/>
            <a:ext cx="685800" cy="1963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32" idx="3"/>
          </p:cNvCxnSpPr>
          <p:nvPr/>
        </p:nvCxnSpPr>
        <p:spPr>
          <a:xfrm flipV="1">
            <a:off x="1066800" y="4800600"/>
            <a:ext cx="685800" cy="2608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52" idx="3"/>
            <a:endCxn id="46" idx="1"/>
          </p:cNvCxnSpPr>
          <p:nvPr/>
        </p:nvCxnSpPr>
        <p:spPr>
          <a:xfrm>
            <a:off x="2362200" y="952500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40" idx="3"/>
            <a:endCxn id="33" idx="1"/>
          </p:cNvCxnSpPr>
          <p:nvPr/>
        </p:nvCxnSpPr>
        <p:spPr>
          <a:xfrm>
            <a:off x="2362200" y="2781300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stCxn id="37" idx="3"/>
            <a:endCxn id="49" idx="1"/>
          </p:cNvCxnSpPr>
          <p:nvPr/>
        </p:nvCxnSpPr>
        <p:spPr>
          <a:xfrm>
            <a:off x="2362200" y="4610100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52" idx="3"/>
          </p:cNvCxnSpPr>
          <p:nvPr/>
        </p:nvCxnSpPr>
        <p:spPr>
          <a:xfrm>
            <a:off x="2362200" y="952500"/>
            <a:ext cx="990600" cy="1714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stCxn id="40" idx="3"/>
          </p:cNvCxnSpPr>
          <p:nvPr/>
        </p:nvCxnSpPr>
        <p:spPr>
          <a:xfrm>
            <a:off x="2362200" y="2781300"/>
            <a:ext cx="990600" cy="1714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37" idx="3"/>
          </p:cNvCxnSpPr>
          <p:nvPr/>
        </p:nvCxnSpPr>
        <p:spPr>
          <a:xfrm flipV="1">
            <a:off x="2362200" y="2971800"/>
            <a:ext cx="990600" cy="1638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40" idx="3"/>
          </p:cNvCxnSpPr>
          <p:nvPr/>
        </p:nvCxnSpPr>
        <p:spPr>
          <a:xfrm flipV="1">
            <a:off x="2362200" y="1143000"/>
            <a:ext cx="990600" cy="1638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stCxn id="52" idx="3"/>
          </p:cNvCxnSpPr>
          <p:nvPr/>
        </p:nvCxnSpPr>
        <p:spPr>
          <a:xfrm>
            <a:off x="2362200" y="952500"/>
            <a:ext cx="990600" cy="3314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37" idx="3"/>
          </p:cNvCxnSpPr>
          <p:nvPr/>
        </p:nvCxnSpPr>
        <p:spPr>
          <a:xfrm flipV="1">
            <a:off x="2362200" y="1371600"/>
            <a:ext cx="990600" cy="3238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46" idx="3"/>
          </p:cNvCxnSpPr>
          <p:nvPr/>
        </p:nvCxnSpPr>
        <p:spPr>
          <a:xfrm>
            <a:off x="3962400" y="952500"/>
            <a:ext cx="762000" cy="723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/>
          <p:nvPr/>
        </p:nvCxnSpPr>
        <p:spPr>
          <a:xfrm>
            <a:off x="3962400" y="28194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>
            <a:stCxn id="49" idx="3"/>
          </p:cNvCxnSpPr>
          <p:nvPr/>
        </p:nvCxnSpPr>
        <p:spPr>
          <a:xfrm flipV="1">
            <a:off x="3962400" y="4038600"/>
            <a:ext cx="762000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Down Arrow 112"/>
          <p:cNvSpPr/>
          <p:nvPr/>
        </p:nvSpPr>
        <p:spPr>
          <a:xfrm>
            <a:off x="8229600" y="4114800"/>
            <a:ext cx="3048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ight Arrow 113"/>
          <p:cNvSpPr/>
          <p:nvPr/>
        </p:nvSpPr>
        <p:spPr>
          <a:xfrm>
            <a:off x="7391400" y="2819400"/>
            <a:ext cx="609600" cy="3048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TextBox 114"/>
          <p:cNvSpPr txBox="1"/>
          <p:nvPr/>
        </p:nvSpPr>
        <p:spPr>
          <a:xfrm>
            <a:off x="304800" y="57150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50</a:t>
            </a:r>
          </a:p>
          <a:p>
            <a:pPr algn="ctr"/>
            <a:r>
              <a:rPr lang="en-US" dirty="0" smtClean="0"/>
              <a:t>ROCs</a:t>
            </a:r>
            <a:endParaRPr lang="en-US" dirty="0"/>
          </a:p>
        </p:txBody>
      </p:sp>
      <p:sp>
        <p:nvSpPr>
          <p:cNvPr id="116" name="TextBox 115"/>
          <p:cNvSpPr txBox="1"/>
          <p:nvPr/>
        </p:nvSpPr>
        <p:spPr>
          <a:xfrm>
            <a:off x="1752600" y="5638800"/>
            <a:ext cx="731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6</a:t>
            </a:r>
          </a:p>
          <a:p>
            <a:pPr algn="ctr"/>
            <a:r>
              <a:rPr lang="en-US" dirty="0" smtClean="0"/>
              <a:t>EMUs</a:t>
            </a:r>
            <a:endParaRPr lang="en-US" dirty="0"/>
          </a:p>
        </p:txBody>
      </p:sp>
      <p:sp>
        <p:nvSpPr>
          <p:cNvPr id="117" name="TextBox 116"/>
          <p:cNvSpPr txBox="1"/>
          <p:nvPr/>
        </p:nvSpPr>
        <p:spPr>
          <a:xfrm>
            <a:off x="3276600" y="5638800"/>
            <a:ext cx="731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6</a:t>
            </a:r>
          </a:p>
          <a:p>
            <a:pPr algn="ctr"/>
            <a:r>
              <a:rPr lang="en-US" dirty="0" smtClean="0"/>
              <a:t>EMUs</a:t>
            </a:r>
            <a:endParaRPr lang="en-US" dirty="0"/>
          </a:p>
        </p:txBody>
      </p:sp>
      <p:sp>
        <p:nvSpPr>
          <p:cNvPr id="118" name="TextBox 117"/>
          <p:cNvSpPr txBox="1"/>
          <p:nvPr/>
        </p:nvSpPr>
        <p:spPr>
          <a:xfrm>
            <a:off x="4800600" y="5562600"/>
            <a:ext cx="137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12</a:t>
            </a:r>
          </a:p>
          <a:p>
            <a:pPr algn="ctr"/>
            <a:r>
              <a:rPr lang="en-US" dirty="0" smtClean="0"/>
              <a:t>Monitoring</a:t>
            </a:r>
          </a:p>
          <a:p>
            <a:pPr algn="ctr"/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119" name="TextBox 118"/>
          <p:cNvSpPr txBox="1"/>
          <p:nvPr/>
        </p:nvSpPr>
        <p:spPr>
          <a:xfrm>
            <a:off x="6705600" y="36576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</a:t>
            </a:r>
          </a:p>
          <a:p>
            <a:pPr algn="ctr"/>
            <a:r>
              <a:rPr lang="en-US" dirty="0" smtClean="0"/>
              <a:t>EMU</a:t>
            </a:r>
            <a:endParaRPr lang="en-US" dirty="0"/>
          </a:p>
        </p:txBody>
      </p:sp>
      <p:sp>
        <p:nvSpPr>
          <p:cNvPr id="120" name="TextBox 119"/>
          <p:cNvSpPr txBox="1"/>
          <p:nvPr/>
        </p:nvSpPr>
        <p:spPr>
          <a:xfrm>
            <a:off x="7696200" y="12192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16 TB</a:t>
            </a:r>
          </a:p>
          <a:p>
            <a:pPr algn="ctr"/>
            <a:r>
              <a:rPr lang="en-US" dirty="0" smtClean="0"/>
              <a:t>16 hrs</a:t>
            </a:r>
            <a:endParaRPr lang="en-US" dirty="0"/>
          </a:p>
        </p:txBody>
      </p:sp>
      <p:sp>
        <p:nvSpPr>
          <p:cNvPr id="121" name="TextBox 120"/>
          <p:cNvSpPr txBox="1"/>
          <p:nvPr/>
        </p:nvSpPr>
        <p:spPr>
          <a:xfrm>
            <a:off x="1828800" y="6211669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Event Builder</a:t>
            </a:r>
          </a:p>
          <a:p>
            <a:pPr algn="ctr"/>
            <a:r>
              <a:rPr lang="en-US" dirty="0" smtClean="0"/>
              <a:t>Crossbar</a:t>
            </a:r>
            <a:endParaRPr lang="en-US" dirty="0"/>
          </a:p>
        </p:txBody>
      </p:sp>
      <p:sp>
        <p:nvSpPr>
          <p:cNvPr id="122" name="TextBox 121"/>
          <p:cNvSpPr txBox="1"/>
          <p:nvPr/>
        </p:nvSpPr>
        <p:spPr>
          <a:xfrm>
            <a:off x="5486400" y="0"/>
            <a:ext cx="365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9900FF"/>
                </a:solidFill>
              </a:rPr>
              <a:t>DAQ at Low Luminosity</a:t>
            </a:r>
          </a:p>
          <a:p>
            <a:pPr algn="ctr"/>
            <a:r>
              <a:rPr lang="en-US" sz="2800" dirty="0" smtClean="0">
                <a:solidFill>
                  <a:srgbClr val="9900FF"/>
                </a:solidFill>
              </a:rPr>
              <a:t>300 </a:t>
            </a:r>
            <a:r>
              <a:rPr lang="en-US" sz="2800" dirty="0" err="1" smtClean="0">
                <a:solidFill>
                  <a:srgbClr val="9900FF"/>
                </a:solidFill>
              </a:rPr>
              <a:t>MByte</a:t>
            </a:r>
            <a:r>
              <a:rPr lang="en-US" sz="2800" dirty="0" smtClean="0">
                <a:solidFill>
                  <a:srgbClr val="9900FF"/>
                </a:solidFill>
              </a:rPr>
              <a:t>/sec</a:t>
            </a:r>
            <a:endParaRPr lang="en-US" sz="2800" dirty="0">
              <a:solidFill>
                <a:srgbClr val="9900FF"/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990600" y="0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300 MB/s</a:t>
            </a:r>
            <a:endParaRPr lang="en-US" sz="1600" dirty="0"/>
          </a:p>
        </p:txBody>
      </p:sp>
      <p:sp>
        <p:nvSpPr>
          <p:cNvPr id="125" name="TextBox 124"/>
          <p:cNvSpPr txBox="1"/>
          <p:nvPr/>
        </p:nvSpPr>
        <p:spPr>
          <a:xfrm>
            <a:off x="2362200" y="0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300 MB/s</a:t>
            </a:r>
            <a:endParaRPr lang="en-US" sz="1600" dirty="0"/>
          </a:p>
        </p:txBody>
      </p:sp>
      <p:sp>
        <p:nvSpPr>
          <p:cNvPr id="126" name="TextBox 125"/>
          <p:cNvSpPr txBox="1"/>
          <p:nvPr/>
        </p:nvSpPr>
        <p:spPr>
          <a:xfrm>
            <a:off x="4038600" y="228600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300 MB/s</a:t>
            </a:r>
            <a:endParaRPr lang="en-US" sz="1600" dirty="0"/>
          </a:p>
        </p:txBody>
      </p:sp>
      <p:sp>
        <p:nvSpPr>
          <p:cNvPr id="127" name="TextBox 126"/>
          <p:cNvSpPr txBox="1"/>
          <p:nvPr/>
        </p:nvSpPr>
        <p:spPr>
          <a:xfrm>
            <a:off x="6096000" y="1905000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300 MB/s</a:t>
            </a:r>
            <a:endParaRPr lang="en-US" sz="16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086600" y="2057400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300 MB/s</a:t>
            </a:r>
            <a:endParaRPr lang="en-US" sz="16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239000" y="4419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300 MB/s</a:t>
            </a:r>
            <a:endParaRPr lang="en-US" dirty="0"/>
          </a:p>
        </p:txBody>
      </p:sp>
      <p:cxnSp>
        <p:nvCxnSpPr>
          <p:cNvPr id="87" name="Straight Arrow Connector 86"/>
          <p:cNvCxnSpPr/>
          <p:nvPr/>
        </p:nvCxnSpPr>
        <p:spPr>
          <a:xfrm>
            <a:off x="6096000" y="29718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>
            <a:off x="6096000" y="2438400"/>
            <a:ext cx="6858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 flipV="1">
            <a:off x="6096000" y="3200400"/>
            <a:ext cx="6858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Oval 93"/>
          <p:cNvSpPr/>
          <p:nvPr/>
        </p:nvSpPr>
        <p:spPr>
          <a:xfrm>
            <a:off x="685800" y="2667000"/>
            <a:ext cx="76200" cy="762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 flipH="1">
            <a:off x="685800" y="2819400"/>
            <a:ext cx="76200" cy="762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685800" y="838200"/>
            <a:ext cx="76200" cy="762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685800" y="990600"/>
            <a:ext cx="76200" cy="762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685800" y="4495800"/>
            <a:ext cx="76200" cy="762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685800" y="4648200"/>
            <a:ext cx="76200" cy="762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5" name="Group 144"/>
          <p:cNvGrpSpPr/>
          <p:nvPr/>
        </p:nvGrpSpPr>
        <p:grpSpPr>
          <a:xfrm>
            <a:off x="685800" y="1676400"/>
            <a:ext cx="76200" cy="381000"/>
            <a:chOff x="685800" y="1676400"/>
            <a:chExt cx="76200" cy="381000"/>
          </a:xfrm>
        </p:grpSpPr>
        <p:sp>
          <p:nvSpPr>
            <p:cNvPr id="106" name="Oval 105"/>
            <p:cNvSpPr/>
            <p:nvPr/>
          </p:nvSpPr>
          <p:spPr>
            <a:xfrm>
              <a:off x="685800" y="1676400"/>
              <a:ext cx="76200" cy="7620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/>
            <p:cNvSpPr/>
            <p:nvPr/>
          </p:nvSpPr>
          <p:spPr>
            <a:xfrm>
              <a:off x="685800" y="1828800"/>
              <a:ext cx="76200" cy="7620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/>
            <p:cNvSpPr/>
            <p:nvPr/>
          </p:nvSpPr>
          <p:spPr>
            <a:xfrm>
              <a:off x="685800" y="1981200"/>
              <a:ext cx="76200" cy="7620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685800" y="3505200"/>
            <a:ext cx="76200" cy="381000"/>
            <a:chOff x="685800" y="3505200"/>
            <a:chExt cx="76200" cy="381000"/>
          </a:xfrm>
        </p:grpSpPr>
        <p:sp>
          <p:nvSpPr>
            <p:cNvPr id="110" name="Oval 109"/>
            <p:cNvSpPr/>
            <p:nvPr/>
          </p:nvSpPr>
          <p:spPr>
            <a:xfrm>
              <a:off x="685800" y="3505200"/>
              <a:ext cx="76200" cy="7620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/>
            <p:cNvSpPr/>
            <p:nvPr/>
          </p:nvSpPr>
          <p:spPr>
            <a:xfrm>
              <a:off x="685800" y="3657600"/>
              <a:ext cx="76200" cy="7620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>
              <a:off x="685800" y="3810000"/>
              <a:ext cx="76200" cy="7620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1981200" y="1676400"/>
            <a:ext cx="76200" cy="381000"/>
            <a:chOff x="1981200" y="1676400"/>
            <a:chExt cx="76200" cy="381000"/>
          </a:xfrm>
        </p:grpSpPr>
        <p:sp>
          <p:nvSpPr>
            <p:cNvPr id="123" name="Oval 122"/>
            <p:cNvSpPr/>
            <p:nvPr/>
          </p:nvSpPr>
          <p:spPr>
            <a:xfrm>
              <a:off x="1981200" y="1676400"/>
              <a:ext cx="76200" cy="7620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/>
            <p:cNvSpPr/>
            <p:nvPr/>
          </p:nvSpPr>
          <p:spPr>
            <a:xfrm>
              <a:off x="1981200" y="1828800"/>
              <a:ext cx="76200" cy="7620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/>
            <p:cNvSpPr/>
            <p:nvPr/>
          </p:nvSpPr>
          <p:spPr>
            <a:xfrm>
              <a:off x="1981200" y="1981200"/>
              <a:ext cx="76200" cy="7620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3581400" y="1676400"/>
            <a:ext cx="76200" cy="381000"/>
            <a:chOff x="1981200" y="1676400"/>
            <a:chExt cx="76200" cy="381000"/>
          </a:xfrm>
        </p:grpSpPr>
        <p:sp>
          <p:nvSpPr>
            <p:cNvPr id="134" name="Oval 133"/>
            <p:cNvSpPr/>
            <p:nvPr/>
          </p:nvSpPr>
          <p:spPr>
            <a:xfrm>
              <a:off x="1981200" y="1676400"/>
              <a:ext cx="76200" cy="7620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34"/>
            <p:cNvSpPr/>
            <p:nvPr/>
          </p:nvSpPr>
          <p:spPr>
            <a:xfrm>
              <a:off x="1981200" y="1828800"/>
              <a:ext cx="76200" cy="7620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/>
            <p:cNvSpPr/>
            <p:nvPr/>
          </p:nvSpPr>
          <p:spPr>
            <a:xfrm>
              <a:off x="1981200" y="1981200"/>
              <a:ext cx="76200" cy="7620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1981200" y="3505200"/>
            <a:ext cx="76200" cy="381000"/>
            <a:chOff x="1981200" y="1676400"/>
            <a:chExt cx="76200" cy="381000"/>
          </a:xfrm>
        </p:grpSpPr>
        <p:sp>
          <p:nvSpPr>
            <p:cNvPr id="138" name="Oval 137"/>
            <p:cNvSpPr/>
            <p:nvPr/>
          </p:nvSpPr>
          <p:spPr>
            <a:xfrm>
              <a:off x="1981200" y="1676400"/>
              <a:ext cx="76200" cy="7620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Oval 138"/>
            <p:cNvSpPr/>
            <p:nvPr/>
          </p:nvSpPr>
          <p:spPr>
            <a:xfrm>
              <a:off x="1981200" y="1828800"/>
              <a:ext cx="76200" cy="7620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Oval 139"/>
            <p:cNvSpPr/>
            <p:nvPr/>
          </p:nvSpPr>
          <p:spPr>
            <a:xfrm>
              <a:off x="1981200" y="1981200"/>
              <a:ext cx="76200" cy="7620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3581400" y="3505200"/>
            <a:ext cx="76200" cy="381000"/>
            <a:chOff x="1981200" y="1676400"/>
            <a:chExt cx="76200" cy="381000"/>
          </a:xfrm>
        </p:grpSpPr>
        <p:sp>
          <p:nvSpPr>
            <p:cNvPr id="142" name="Oval 141"/>
            <p:cNvSpPr/>
            <p:nvPr/>
          </p:nvSpPr>
          <p:spPr>
            <a:xfrm>
              <a:off x="1981200" y="1676400"/>
              <a:ext cx="76200" cy="7620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/>
            <p:cNvSpPr/>
            <p:nvPr/>
          </p:nvSpPr>
          <p:spPr>
            <a:xfrm>
              <a:off x="1981200" y="1828800"/>
              <a:ext cx="76200" cy="7620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/>
            <p:cNvSpPr/>
            <p:nvPr/>
          </p:nvSpPr>
          <p:spPr>
            <a:xfrm>
              <a:off x="1981200" y="1981200"/>
              <a:ext cx="76200" cy="7620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7" name="Slide Number Placeholder 1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0198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Online trigger/DAQ tasks:</a:t>
            </a:r>
          </a:p>
          <a:p>
            <a:pPr lvl="1"/>
            <a:r>
              <a:rPr lang="en-US" dirty="0" smtClean="0"/>
              <a:t>overall design</a:t>
            </a:r>
          </a:p>
          <a:p>
            <a:pPr lvl="1"/>
            <a:r>
              <a:rPr lang="en-US" dirty="0" smtClean="0"/>
              <a:t>implementation of CODA3 for Hall D</a:t>
            </a:r>
          </a:p>
          <a:p>
            <a:pPr lvl="1"/>
            <a:r>
              <a:rPr lang="en-US" dirty="0" smtClean="0"/>
              <a:t>configuration of all hardware and software</a:t>
            </a:r>
          </a:p>
          <a:p>
            <a:pPr lvl="1"/>
            <a:r>
              <a:rPr lang="en-US" dirty="0" smtClean="0"/>
              <a:t>experiment-specific programming front end ROCs</a:t>
            </a:r>
          </a:p>
          <a:p>
            <a:pPr lvl="1"/>
            <a:r>
              <a:rPr lang="en-US" dirty="0" smtClean="0"/>
              <a:t>custom data handling along DAQ chain</a:t>
            </a:r>
          </a:p>
          <a:p>
            <a:pPr lvl="1"/>
            <a:r>
              <a:rPr lang="en-US" dirty="0" smtClean="0"/>
              <a:t>monitoring farm (w/Offline group)</a:t>
            </a:r>
          </a:p>
          <a:p>
            <a:pPr lvl="2"/>
            <a:r>
              <a:rPr lang="en-US" dirty="0" smtClean="0"/>
              <a:t>L3 trigger in full farm (w/Offline group)</a:t>
            </a:r>
          </a:p>
          <a:p>
            <a:pPr lvl="1"/>
            <a:r>
              <a:rPr lang="en-US" dirty="0" smtClean="0"/>
              <a:t>integrating slow controls and run control</a:t>
            </a:r>
          </a:p>
          <a:p>
            <a:pPr lvl="2"/>
            <a:r>
              <a:rPr lang="en-US" dirty="0" smtClean="0"/>
              <a:t>Experiment Control</a:t>
            </a:r>
          </a:p>
          <a:p>
            <a:pPr lvl="1"/>
            <a:r>
              <a:rPr lang="en-US" dirty="0" smtClean="0"/>
              <a:t>transferring physics data (EVIO format) from RAID to silo</a:t>
            </a:r>
          </a:p>
          <a:p>
            <a:pPr lvl="1"/>
            <a:r>
              <a:rPr lang="en-US" dirty="0" smtClean="0"/>
              <a:t>management of monitoring/controls archive databases</a:t>
            </a:r>
          </a:p>
          <a:p>
            <a:pPr lvl="1"/>
            <a:r>
              <a:rPr lang="en-US" dirty="0" smtClean="0"/>
              <a:t>all computers and networking equipment</a:t>
            </a:r>
          </a:p>
          <a:p>
            <a:pPr lvl="1"/>
            <a:r>
              <a:rPr lang="en-US" dirty="0" smtClean="0"/>
              <a:t>commissioning entire trigger and readout chain</a:t>
            </a:r>
          </a:p>
          <a:p>
            <a:pPr lvl="1"/>
            <a:r>
              <a:rPr lang="en-US" dirty="0" smtClean="0"/>
              <a:t>monitoring, error detection, initial diagnosis of problems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3. Networking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For all DAQ data transfer, controls and monitoring communications</a:t>
            </a:r>
          </a:p>
          <a:p>
            <a:r>
              <a:rPr lang="en-US" dirty="0" smtClean="0"/>
              <a:t>Large Cisco switch located in counting house</a:t>
            </a:r>
          </a:p>
          <a:p>
            <a:pPr lvl="1"/>
            <a:r>
              <a:rPr lang="en-US" dirty="0" smtClean="0"/>
              <a:t>can add modules as needed</a:t>
            </a:r>
          </a:p>
          <a:p>
            <a:r>
              <a:rPr lang="en-US" dirty="0" smtClean="0"/>
              <a:t>Multiple (virtual) subnets (DAQ, controls, office, etc.)</a:t>
            </a:r>
          </a:p>
          <a:p>
            <a:r>
              <a:rPr lang="en-US" dirty="0" smtClean="0"/>
              <a:t>Many programmable switches in hall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iber connections from counting house to hall</a:t>
            </a:r>
          </a:p>
          <a:p>
            <a:r>
              <a:rPr lang="en-US" dirty="0" smtClean="0"/>
              <a:t>Terminal servers for single board computers</a:t>
            </a:r>
          </a:p>
          <a:p>
            <a:pPr lvl="1"/>
            <a:r>
              <a:rPr lang="en-US" dirty="0" smtClean="0"/>
              <a:t>RS232</a:t>
            </a:r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sz="3600" dirty="0" smtClean="0"/>
              <a:t>At low luminosity worst-case crate data rate &lt; 20 MB/s</a:t>
            </a:r>
          </a:p>
          <a:p>
            <a:pPr lvl="1"/>
            <a:r>
              <a:rPr lang="en-US" dirty="0" smtClean="0"/>
              <a:t>1 GBit Ethernet &gt; 100 MB/s</a:t>
            </a:r>
            <a:endParaRPr lang="en-US" dirty="0"/>
          </a:p>
          <a:p>
            <a:pPr lvl="1"/>
            <a:r>
              <a:rPr lang="en-US" dirty="0" smtClean="0"/>
              <a:t>VXS backplane &gt; 200 MB/s</a:t>
            </a:r>
          </a:p>
          <a:p>
            <a:pPr lvl="1"/>
            <a:r>
              <a:rPr lang="en-US" dirty="0" smtClean="0"/>
              <a:t>can always split crate if bandwidth problem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438400" y="381000"/>
            <a:ext cx="3352800" cy="762000"/>
            <a:chOff x="2286000" y="304800"/>
            <a:chExt cx="3352800" cy="762000"/>
          </a:xfrm>
        </p:grpSpPr>
        <p:sp>
          <p:nvSpPr>
            <p:cNvPr id="4" name="Rectangle 3"/>
            <p:cNvSpPr/>
            <p:nvPr/>
          </p:nvSpPr>
          <p:spPr>
            <a:xfrm>
              <a:off x="2286000" y="304800"/>
              <a:ext cx="3352800" cy="7620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514600" y="381000"/>
              <a:ext cx="2819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JLab Backbone Switch</a:t>
              </a:r>
            </a:p>
            <a:p>
              <a:pPr algn="ctr"/>
              <a:r>
                <a:rPr lang="en-US" dirty="0" smtClean="0"/>
                <a:t>in Utility Room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438400" y="1676400"/>
            <a:ext cx="3352800" cy="762000"/>
            <a:chOff x="2286000" y="304800"/>
            <a:chExt cx="3352800" cy="762000"/>
          </a:xfrm>
        </p:grpSpPr>
        <p:sp>
          <p:nvSpPr>
            <p:cNvPr id="8" name="Rectangle 7"/>
            <p:cNvSpPr/>
            <p:nvPr/>
          </p:nvSpPr>
          <p:spPr>
            <a:xfrm>
              <a:off x="2286000" y="304800"/>
              <a:ext cx="3352800" cy="7620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895600" y="381000"/>
              <a:ext cx="2057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Hall D Cisco Switch</a:t>
              </a:r>
            </a:p>
            <a:p>
              <a:pPr algn="ctr"/>
              <a:r>
                <a:rPr lang="en-US" dirty="0" smtClean="0"/>
                <a:t>in Counting House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04800" y="3352800"/>
            <a:ext cx="990600" cy="609600"/>
            <a:chOff x="533400" y="3124200"/>
            <a:chExt cx="990600" cy="609600"/>
          </a:xfrm>
        </p:grpSpPr>
        <p:sp>
          <p:nvSpPr>
            <p:cNvPr id="10" name="Rectangle 9"/>
            <p:cNvSpPr/>
            <p:nvPr/>
          </p:nvSpPr>
          <p:spPr>
            <a:xfrm>
              <a:off x="533400" y="3124200"/>
              <a:ext cx="990600" cy="6096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85800" y="3276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DAQ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752600" y="3352800"/>
            <a:ext cx="990600" cy="609600"/>
            <a:chOff x="533400" y="3124200"/>
            <a:chExt cx="990600" cy="609600"/>
          </a:xfrm>
        </p:grpSpPr>
        <p:sp>
          <p:nvSpPr>
            <p:cNvPr id="16" name="Rectangle 15"/>
            <p:cNvSpPr/>
            <p:nvPr/>
          </p:nvSpPr>
          <p:spPr>
            <a:xfrm>
              <a:off x="533400" y="3124200"/>
              <a:ext cx="990600" cy="6096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33400" y="3276600"/>
              <a:ext cx="990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Controls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276600" y="3352800"/>
            <a:ext cx="990600" cy="609600"/>
            <a:chOff x="533400" y="3124200"/>
            <a:chExt cx="990600" cy="609600"/>
          </a:xfrm>
        </p:grpSpPr>
        <p:sp>
          <p:nvSpPr>
            <p:cNvPr id="19" name="Rectangle 18"/>
            <p:cNvSpPr/>
            <p:nvPr/>
          </p:nvSpPr>
          <p:spPr>
            <a:xfrm>
              <a:off x="533400" y="3124200"/>
              <a:ext cx="990600" cy="6096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85800" y="3276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Office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800600" y="3352800"/>
            <a:ext cx="990600" cy="609600"/>
            <a:chOff x="533400" y="3124200"/>
            <a:chExt cx="990600" cy="609600"/>
          </a:xfrm>
        </p:grpSpPr>
        <p:sp>
          <p:nvSpPr>
            <p:cNvPr id="22" name="Rectangle 21"/>
            <p:cNvSpPr/>
            <p:nvPr/>
          </p:nvSpPr>
          <p:spPr>
            <a:xfrm>
              <a:off x="533400" y="3124200"/>
              <a:ext cx="990600" cy="6096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85800" y="3276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Video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324600" y="3352800"/>
            <a:ext cx="990600" cy="609600"/>
            <a:chOff x="533400" y="3124200"/>
            <a:chExt cx="990600" cy="609600"/>
          </a:xfrm>
        </p:grpSpPr>
        <p:sp>
          <p:nvSpPr>
            <p:cNvPr id="25" name="Rectangle 24"/>
            <p:cNvSpPr/>
            <p:nvPr/>
          </p:nvSpPr>
          <p:spPr>
            <a:xfrm>
              <a:off x="533400" y="3124200"/>
              <a:ext cx="990600" cy="6096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85800" y="3276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Web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772400" y="3352800"/>
            <a:ext cx="990600" cy="609600"/>
            <a:chOff x="533400" y="3124200"/>
            <a:chExt cx="990600" cy="609600"/>
          </a:xfrm>
        </p:grpSpPr>
        <p:sp>
          <p:nvSpPr>
            <p:cNvPr id="28" name="Rectangle 27"/>
            <p:cNvSpPr/>
            <p:nvPr/>
          </p:nvSpPr>
          <p:spPr>
            <a:xfrm>
              <a:off x="533400" y="3124200"/>
              <a:ext cx="990600" cy="6096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09600" y="3276600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others</a:t>
              </a:r>
            </a:p>
          </p:txBody>
        </p:sp>
      </p:grpSp>
      <p:sp>
        <p:nvSpPr>
          <p:cNvPr id="30" name="Down Arrow 29"/>
          <p:cNvSpPr/>
          <p:nvPr/>
        </p:nvSpPr>
        <p:spPr>
          <a:xfrm>
            <a:off x="3733800" y="1143000"/>
            <a:ext cx="533400" cy="533400"/>
          </a:xfrm>
          <a:prstGeom prst="down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/>
          <p:nvPr/>
        </p:nvCxnSpPr>
        <p:spPr>
          <a:xfrm>
            <a:off x="304800" y="2971800"/>
            <a:ext cx="8458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5400000" flipH="1" flipV="1">
            <a:off x="495300" y="31623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5400000" flipH="1" flipV="1">
            <a:off x="1943100" y="31623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5400000" flipH="1" flipV="1">
            <a:off x="3467100" y="31623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5400000" flipH="1" flipV="1">
            <a:off x="5219700" y="31623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5400000" flipH="1" flipV="1">
            <a:off x="6742906" y="3162300"/>
            <a:ext cx="381794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rot="5400000" flipH="1" flipV="1">
            <a:off x="8191500" y="31623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Down Arrow 69"/>
          <p:cNvSpPr/>
          <p:nvPr/>
        </p:nvSpPr>
        <p:spPr>
          <a:xfrm>
            <a:off x="3733800" y="2438400"/>
            <a:ext cx="533400" cy="533400"/>
          </a:xfrm>
          <a:prstGeom prst="down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/>
          <p:cNvSpPr txBox="1"/>
          <p:nvPr/>
        </p:nvSpPr>
        <p:spPr>
          <a:xfrm>
            <a:off x="6172200" y="228600"/>
            <a:ext cx="2819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9900FF"/>
                </a:solidFill>
              </a:rPr>
              <a:t>Hall D</a:t>
            </a:r>
          </a:p>
          <a:p>
            <a:pPr algn="ctr"/>
            <a:r>
              <a:rPr lang="en-US" sz="4000" dirty="0" smtClean="0">
                <a:solidFill>
                  <a:srgbClr val="9900FF"/>
                </a:solidFill>
              </a:rPr>
              <a:t>Networking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828800" y="4267200"/>
            <a:ext cx="4724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Hall D Subnets</a:t>
            </a:r>
          </a:p>
          <a:p>
            <a:pPr algn="ctr"/>
            <a:r>
              <a:rPr lang="en-US" sz="2000" dirty="0" smtClean="0"/>
              <a:t>Fiber connections to hall, copper within hall and within counting house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676400" y="25908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Gbit</a:t>
            </a:r>
            <a:r>
              <a:rPr lang="en-US" dirty="0" smtClean="0"/>
              <a:t> links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943600" y="25146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Gbit</a:t>
            </a:r>
            <a:r>
              <a:rPr lang="en-US" dirty="0" smtClean="0"/>
              <a:t> links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143000" y="12192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10 </a:t>
            </a:r>
            <a:r>
              <a:rPr lang="en-US" dirty="0" err="1" smtClean="0"/>
              <a:t>Gbit</a:t>
            </a:r>
            <a:r>
              <a:rPr lang="en-US" dirty="0" smtClean="0"/>
              <a:t> links or faster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52400" y="1981200"/>
            <a:ext cx="121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trunked </a:t>
            </a:r>
            <a:r>
              <a:rPr lang="en-US" dirty="0" err="1" smtClean="0"/>
              <a:t>Gbit</a:t>
            </a:r>
            <a:r>
              <a:rPr lang="en-US" dirty="0" smtClean="0"/>
              <a:t> or 10 </a:t>
            </a:r>
            <a:r>
              <a:rPr lang="en-US" dirty="0" err="1" smtClean="0"/>
              <a:t>Gbit</a:t>
            </a:r>
            <a:endParaRPr lang="en-US" dirty="0" smtClean="0"/>
          </a:p>
        </p:txBody>
      </p:sp>
      <p:sp>
        <p:nvSpPr>
          <p:cNvPr id="41" name="Slide Number Placeholder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981200" y="1295399"/>
          <a:ext cx="4419600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1371600"/>
              </a:tblGrid>
              <a:tr h="13716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Device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Cisco main switch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Satellite switches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Terminal servers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Wireless access points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57400" y="457200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9900FF"/>
                </a:solidFill>
              </a:rPr>
              <a:t>Networking Hardware</a:t>
            </a:r>
            <a:endParaRPr lang="en-US" sz="3200" dirty="0">
              <a:solidFill>
                <a:srgbClr val="99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3733800"/>
            <a:ext cx="678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Everything is commodity hardware, available today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228600" y="1066800"/>
          <a:ext cx="8534400" cy="515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9636"/>
                <a:gridCol w="1474124"/>
                <a:gridCol w="1706880"/>
                <a:gridCol w="1706880"/>
                <a:gridCol w="1706880"/>
              </a:tblGrid>
              <a:tr h="40907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Number</a:t>
                      </a:r>
                      <a:r>
                        <a:rPr lang="en-US" sz="1400" baseline="0" dirty="0" smtClean="0"/>
                        <a:t> of Devices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Control Points</a:t>
                      </a:r>
                      <a:r>
                        <a:rPr lang="en-US" sz="1400" baseline="0" dirty="0" smtClean="0"/>
                        <a:t> per </a:t>
                      </a:r>
                      <a:r>
                        <a:rPr lang="en-US" sz="1400" dirty="0" smtClean="0"/>
                        <a:t>Device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Channel</a:t>
                      </a:r>
                      <a:r>
                        <a:rPr lang="en-US" sz="1400" baseline="0" dirty="0" smtClean="0"/>
                        <a:t> Count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Control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Mechanism</a:t>
                      </a:r>
                      <a:endParaRPr lang="en-US" sz="1400" dirty="0"/>
                    </a:p>
                  </a:txBody>
                  <a:tcPr/>
                </a:tc>
              </a:tr>
              <a:tr h="29276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FDC cooling system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PLC</a:t>
                      </a:r>
                      <a:endParaRPr lang="en-US" sz="1400" dirty="0"/>
                    </a:p>
                  </a:txBody>
                  <a:tcPr/>
                </a:tc>
              </a:tr>
              <a:tr h="29276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Cryogenic</a:t>
                      </a:r>
                      <a:r>
                        <a:rPr lang="en-US" sz="1400" baseline="0" dirty="0" smtClean="0"/>
                        <a:t> target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PLC</a:t>
                      </a:r>
                      <a:endParaRPr lang="en-US" sz="1400" dirty="0"/>
                    </a:p>
                  </a:txBody>
                  <a:tcPr/>
                </a:tc>
              </a:tr>
              <a:tr h="29276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Solenoid magnet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PLC</a:t>
                      </a:r>
                      <a:endParaRPr lang="en-US" sz="1400" dirty="0"/>
                    </a:p>
                  </a:txBody>
                  <a:tcPr/>
                </a:tc>
              </a:tr>
              <a:tr h="29276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Gas systems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PLC</a:t>
                      </a:r>
                      <a:endParaRPr lang="en-US" sz="1400" dirty="0"/>
                    </a:p>
                  </a:txBody>
                  <a:tcPr/>
                </a:tc>
              </a:tr>
              <a:tr h="29276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Misc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PLC</a:t>
                      </a:r>
                      <a:endParaRPr lang="en-US" sz="1400" dirty="0"/>
                    </a:p>
                  </a:txBody>
                  <a:tcPr/>
                </a:tc>
              </a:tr>
              <a:tr h="29276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Tagger/beamline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/>
                        <a:t>Ethernet</a:t>
                      </a:r>
                      <a:endParaRPr lang="en-US" sz="1400" dirty="0"/>
                    </a:p>
                  </a:txBody>
                  <a:tcPr/>
                </a:tc>
              </a:tr>
              <a:tr h="29276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Goniometer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 axes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Ethernet</a:t>
                      </a:r>
                      <a:endParaRPr lang="en-US" sz="1400" dirty="0"/>
                    </a:p>
                  </a:txBody>
                  <a:tcPr/>
                </a:tc>
              </a:tr>
              <a:tr h="29276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VXS, VME, HV, </a:t>
                      </a:r>
                      <a:r>
                        <a:rPr lang="en-US" sz="1400" baseline="0" dirty="0" smtClean="0"/>
                        <a:t> LV</a:t>
                      </a:r>
                      <a:r>
                        <a:rPr lang="en-US" sz="1400" dirty="0" smtClean="0"/>
                        <a:t> crates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1200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OPC</a:t>
                      </a:r>
                      <a:endParaRPr lang="en-US" sz="1400" dirty="0"/>
                    </a:p>
                  </a:txBody>
                  <a:tcPr/>
                </a:tc>
              </a:tr>
              <a:tr h="29276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HV, LV channels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2300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9200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OPC</a:t>
                      </a:r>
                      <a:endParaRPr lang="en-US" sz="1400" dirty="0"/>
                    </a:p>
                  </a:txBody>
                  <a:tcPr/>
                </a:tc>
              </a:tr>
              <a:tr h="29276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Discriminators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2800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2800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Ethernet</a:t>
                      </a:r>
                      <a:endParaRPr lang="en-US" sz="1400" dirty="0"/>
                    </a:p>
                  </a:txBody>
                  <a:tcPr/>
                </a:tc>
              </a:tr>
              <a:tr h="29276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Cockroft</a:t>
                      </a:r>
                      <a:r>
                        <a:rPr lang="en-US" sz="1400" dirty="0" smtClean="0"/>
                        <a:t>-Walton bases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2800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14000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CAN</a:t>
                      </a:r>
                      <a:endParaRPr lang="en-US" sz="1400" dirty="0"/>
                    </a:p>
                  </a:txBody>
                  <a:tcPr/>
                </a:tc>
              </a:tr>
              <a:tr h="29276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Board</a:t>
                      </a:r>
                      <a:r>
                        <a:rPr lang="en-US" sz="1400" baseline="0" dirty="0" smtClean="0"/>
                        <a:t> temperatures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1575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1575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I2C</a:t>
                      </a:r>
                      <a:endParaRPr lang="en-US" sz="1400" dirty="0"/>
                    </a:p>
                  </a:txBody>
                  <a:tcPr/>
                </a:tc>
              </a:tr>
              <a:tr h="29276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Misc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Ethernet</a:t>
                      </a:r>
                      <a:endParaRPr lang="en-US" sz="1400" dirty="0"/>
                    </a:p>
                  </a:txBody>
                  <a:tcPr/>
                </a:tc>
              </a:tr>
              <a:tr h="29276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Software Channels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Ethernet</a:t>
                      </a:r>
                      <a:endParaRPr lang="en-US" sz="1400" dirty="0"/>
                    </a:p>
                  </a:txBody>
                  <a:tcPr/>
                </a:tc>
              </a:tr>
              <a:tr h="292768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TOTAL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29785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04800" y="152400"/>
            <a:ext cx="8382000" cy="7921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9900FF"/>
                </a:solidFill>
              </a:rPr>
              <a:t>4</a:t>
            </a:r>
            <a:r>
              <a:rPr lang="en-US" dirty="0" smtClean="0">
                <a:solidFill>
                  <a:srgbClr val="9900FF"/>
                </a:solidFill>
              </a:rPr>
              <a:t>. Controls/Monitoring </a:t>
            </a:r>
            <a:r>
              <a:rPr lang="en-US" dirty="0" smtClean="0">
                <a:solidFill>
                  <a:srgbClr val="9900FF"/>
                </a:solidFill>
              </a:rPr>
              <a:t>Channel Counts</a:t>
            </a:r>
            <a:endParaRPr lang="en-US" dirty="0">
              <a:solidFill>
                <a:srgbClr val="99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" y="624840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These are typical control/monitoring channel counts for experiments this size</a:t>
            </a:r>
            <a:endParaRPr lang="en-US" sz="20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dirty="0" smtClean="0"/>
              <a:t>Controls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Traditionally, run control and slow controls separate</a:t>
            </a:r>
          </a:p>
          <a:p>
            <a:r>
              <a:rPr lang="en-US" dirty="0" smtClean="0"/>
              <a:t>Want run control to be sensitive to detector state</a:t>
            </a:r>
          </a:p>
          <a:p>
            <a:r>
              <a:rPr lang="en-US" dirty="0" smtClean="0">
                <a:sym typeface="Wingdings" pitchFamily="2" charset="2"/>
              </a:rPr>
              <a:t> u</a:t>
            </a:r>
            <a:r>
              <a:rPr lang="en-US" dirty="0" smtClean="0"/>
              <a:t>nified strategy:  “Experiment Controls” </a:t>
            </a:r>
            <a:r>
              <a:rPr lang="en-US" dirty="0" smtClean="0">
                <a:sym typeface="Wingdings" pitchFamily="2" charset="2"/>
              </a:rPr>
              <a:t></a:t>
            </a:r>
            <a:endParaRPr lang="en-US" dirty="0" smtClean="0"/>
          </a:p>
          <a:p>
            <a:pPr lvl="1"/>
            <a:r>
              <a:rPr lang="en-US" dirty="0" smtClean="0"/>
              <a:t>integrate slow controls and DAQ run control</a:t>
            </a:r>
          </a:p>
          <a:p>
            <a:pPr lvl="2"/>
            <a:r>
              <a:rPr lang="en-US" dirty="0" smtClean="0"/>
              <a:t>e.g. HV system becomes a DAQ component</a:t>
            </a:r>
          </a:p>
          <a:p>
            <a:pPr lvl="2"/>
            <a:r>
              <a:rPr lang="en-US" dirty="0" smtClean="0"/>
              <a:t>e.g. cannot turn off LV if run in progress </a:t>
            </a:r>
          </a:p>
          <a:p>
            <a:pPr lvl="1"/>
            <a:r>
              <a:rPr lang="en-US" dirty="0" smtClean="0"/>
              <a:t>all systems must communicate with each other</a:t>
            </a:r>
          </a:p>
          <a:p>
            <a:pPr lvl="1"/>
            <a:r>
              <a:rPr lang="en-US" dirty="0" smtClean="0"/>
              <a:t>extensive use of state machines</a:t>
            </a:r>
          </a:p>
          <a:p>
            <a:r>
              <a:rPr lang="en-US" dirty="0" smtClean="0"/>
              <a:t>Three-tier controls architecture</a:t>
            </a:r>
          </a:p>
          <a:p>
            <a:pPr lvl="1"/>
            <a:r>
              <a:rPr lang="en-US" dirty="0" smtClean="0"/>
              <a:t>common at LHC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Traditional Run Control</a:t>
            </a:r>
            <a:endParaRPr lang="en-US" sz="3200" dirty="0"/>
          </a:p>
        </p:txBody>
      </p:sp>
      <p:grpSp>
        <p:nvGrpSpPr>
          <p:cNvPr id="3" name="Group 6"/>
          <p:cNvGrpSpPr/>
          <p:nvPr/>
        </p:nvGrpSpPr>
        <p:grpSpPr>
          <a:xfrm>
            <a:off x="152400" y="1524000"/>
            <a:ext cx="1524000" cy="914400"/>
            <a:chOff x="304800" y="1524000"/>
            <a:chExt cx="1981200" cy="914400"/>
          </a:xfrm>
        </p:grpSpPr>
        <p:sp>
          <p:nvSpPr>
            <p:cNvPr id="4" name="Rectangle 3"/>
            <p:cNvSpPr/>
            <p:nvPr/>
          </p:nvSpPr>
          <p:spPr>
            <a:xfrm>
              <a:off x="304800" y="1524000"/>
              <a:ext cx="1981200" cy="9144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02920" y="1752600"/>
              <a:ext cx="15773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Start Run?</a:t>
              </a:r>
            </a:p>
          </p:txBody>
        </p:sp>
      </p:grpSp>
      <p:sp>
        <p:nvSpPr>
          <p:cNvPr id="8" name="Right Arrow 7"/>
          <p:cNvSpPr/>
          <p:nvPr/>
        </p:nvSpPr>
        <p:spPr>
          <a:xfrm>
            <a:off x="1676400" y="1828800"/>
            <a:ext cx="609600" cy="381000"/>
          </a:xfrm>
          <a:prstGeom prst="right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3048000" y="4419600"/>
            <a:ext cx="457200" cy="609600"/>
          </a:xfrm>
          <a:prstGeom prst="down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4343400" y="1828800"/>
            <a:ext cx="609600" cy="381000"/>
          </a:xfrm>
          <a:prstGeom prst="right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16"/>
          <p:cNvGrpSpPr/>
          <p:nvPr/>
        </p:nvGrpSpPr>
        <p:grpSpPr>
          <a:xfrm>
            <a:off x="4953000" y="1676400"/>
            <a:ext cx="1066800" cy="609600"/>
            <a:chOff x="5410200" y="2057400"/>
            <a:chExt cx="1066800" cy="609600"/>
          </a:xfrm>
        </p:grpSpPr>
        <p:sp>
          <p:nvSpPr>
            <p:cNvPr id="14" name="Oval 13"/>
            <p:cNvSpPr/>
            <p:nvPr/>
          </p:nvSpPr>
          <p:spPr>
            <a:xfrm>
              <a:off x="5410200" y="2057400"/>
              <a:ext cx="1066800" cy="6096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638800" y="22098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GO</a:t>
              </a:r>
            </a:p>
          </p:txBody>
        </p:sp>
      </p:grpSp>
      <p:grpSp>
        <p:nvGrpSpPr>
          <p:cNvPr id="10" name="Group 18"/>
          <p:cNvGrpSpPr/>
          <p:nvPr/>
        </p:nvGrpSpPr>
        <p:grpSpPr>
          <a:xfrm>
            <a:off x="2743200" y="5029200"/>
            <a:ext cx="1066800" cy="609600"/>
            <a:chOff x="3276600" y="3886200"/>
            <a:chExt cx="1066800" cy="609600"/>
          </a:xfrm>
        </p:grpSpPr>
        <p:sp>
          <p:nvSpPr>
            <p:cNvPr id="15" name="Oval 14"/>
            <p:cNvSpPr/>
            <p:nvPr/>
          </p:nvSpPr>
          <p:spPr>
            <a:xfrm>
              <a:off x="3276600" y="3886200"/>
              <a:ext cx="1066800" cy="6096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429000" y="39624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FIX</a:t>
              </a:r>
            </a:p>
          </p:txBody>
        </p:sp>
      </p:grpSp>
      <p:grpSp>
        <p:nvGrpSpPr>
          <p:cNvPr id="12" name="Group 23"/>
          <p:cNvGrpSpPr/>
          <p:nvPr/>
        </p:nvGrpSpPr>
        <p:grpSpPr>
          <a:xfrm>
            <a:off x="2286000" y="1524000"/>
            <a:ext cx="2057400" cy="2895600"/>
            <a:chOff x="2286000" y="1524000"/>
            <a:chExt cx="1905000" cy="2895600"/>
          </a:xfrm>
        </p:grpSpPr>
        <p:sp>
          <p:nvSpPr>
            <p:cNvPr id="20" name="TextBox 19"/>
            <p:cNvSpPr txBox="1"/>
            <p:nvPr/>
          </p:nvSpPr>
          <p:spPr>
            <a:xfrm>
              <a:off x="3810000" y="1676400"/>
              <a:ext cx="304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OK</a:t>
              </a:r>
            </a:p>
          </p:txBody>
        </p:sp>
        <p:grpSp>
          <p:nvGrpSpPr>
            <p:cNvPr id="17" name="Group 21"/>
            <p:cNvGrpSpPr/>
            <p:nvPr/>
          </p:nvGrpSpPr>
          <p:grpSpPr>
            <a:xfrm>
              <a:off x="2286000" y="1524000"/>
              <a:ext cx="1905000" cy="2895600"/>
              <a:chOff x="2286000" y="1524000"/>
              <a:chExt cx="1905000" cy="2895600"/>
            </a:xfrm>
          </p:grpSpPr>
          <p:grpSp>
            <p:nvGrpSpPr>
              <p:cNvPr id="19" name="Group 9"/>
              <p:cNvGrpSpPr/>
              <p:nvPr/>
            </p:nvGrpSpPr>
            <p:grpSpPr>
              <a:xfrm>
                <a:off x="2286000" y="1524000"/>
                <a:ext cx="1905000" cy="2895600"/>
                <a:chOff x="2895600" y="1524000"/>
                <a:chExt cx="1905000" cy="1752600"/>
              </a:xfrm>
            </p:grpSpPr>
            <p:sp>
              <p:nvSpPr>
                <p:cNvPr id="5" name="Rectangle 4"/>
                <p:cNvSpPr/>
                <p:nvPr/>
              </p:nvSpPr>
              <p:spPr>
                <a:xfrm>
                  <a:off x="2895600" y="1524000"/>
                  <a:ext cx="1905000" cy="1752600"/>
                </a:xfrm>
                <a:prstGeom prst="rect">
                  <a:avLst/>
                </a:prstGeom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3048000" y="1676400"/>
                  <a:ext cx="1676400" cy="7265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Check ROCs</a:t>
                  </a:r>
                </a:p>
                <a:p>
                  <a:r>
                    <a:rPr lang="en-US" dirty="0" smtClean="0"/>
                    <a:t>Check EBs</a:t>
                  </a:r>
                </a:p>
                <a:p>
                  <a:r>
                    <a:rPr lang="en-US" dirty="0" smtClean="0"/>
                    <a:t>Check Farm</a:t>
                  </a:r>
                </a:p>
                <a:p>
                  <a:r>
                    <a:rPr lang="en-US" dirty="0" smtClean="0"/>
                    <a:t>Check ER</a:t>
                  </a:r>
                </a:p>
              </p:txBody>
            </p:sp>
          </p:grpSp>
          <p:sp>
            <p:nvSpPr>
              <p:cNvPr id="21" name="TextBox 20"/>
              <p:cNvSpPr txBox="1"/>
              <p:nvPr/>
            </p:nvSpPr>
            <p:spPr>
              <a:xfrm>
                <a:off x="2709333" y="4038600"/>
                <a:ext cx="990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Problem</a:t>
                </a: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3810000" y="1676400"/>
              <a:ext cx="304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OK</a:t>
              </a: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2286000" y="9144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Run Control State Machine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029200" y="4876800"/>
            <a:ext cx="3581400" cy="156966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Run Control and Slow Controls are separated!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5791200" y="2590800"/>
            <a:ext cx="2590800" cy="1569660"/>
            <a:chOff x="5181600" y="2667000"/>
            <a:chExt cx="2590800" cy="1569660"/>
          </a:xfrm>
        </p:grpSpPr>
        <p:sp>
          <p:nvSpPr>
            <p:cNvPr id="51" name="Rectangle 50"/>
            <p:cNvSpPr/>
            <p:nvPr/>
          </p:nvSpPr>
          <p:spPr>
            <a:xfrm>
              <a:off x="5181600" y="2667000"/>
              <a:ext cx="2590800" cy="15240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334000" y="2667000"/>
              <a:ext cx="2362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Operators must check slow controls system beforehand!</a:t>
              </a:r>
            </a:p>
          </p:txBody>
        </p:sp>
      </p:grp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Integrated Experiment Control System</a:t>
            </a:r>
            <a:endParaRPr lang="en-US" sz="3200" dirty="0"/>
          </a:p>
        </p:txBody>
      </p:sp>
      <p:grpSp>
        <p:nvGrpSpPr>
          <p:cNvPr id="3" name="Group 6"/>
          <p:cNvGrpSpPr/>
          <p:nvPr/>
        </p:nvGrpSpPr>
        <p:grpSpPr>
          <a:xfrm>
            <a:off x="152400" y="1524000"/>
            <a:ext cx="1524000" cy="914400"/>
            <a:chOff x="304800" y="1524000"/>
            <a:chExt cx="1981200" cy="914400"/>
          </a:xfrm>
        </p:grpSpPr>
        <p:sp>
          <p:nvSpPr>
            <p:cNvPr id="4" name="Rectangle 3"/>
            <p:cNvSpPr/>
            <p:nvPr/>
          </p:nvSpPr>
          <p:spPr>
            <a:xfrm>
              <a:off x="304800" y="1524000"/>
              <a:ext cx="1981200" cy="9144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02920" y="1752600"/>
              <a:ext cx="15773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Start Run?</a:t>
              </a:r>
            </a:p>
          </p:txBody>
        </p:sp>
      </p:grpSp>
      <p:sp>
        <p:nvSpPr>
          <p:cNvPr id="8" name="Right Arrow 7"/>
          <p:cNvSpPr/>
          <p:nvPr/>
        </p:nvSpPr>
        <p:spPr>
          <a:xfrm>
            <a:off x="1676400" y="1828800"/>
            <a:ext cx="609600" cy="381000"/>
          </a:xfrm>
          <a:prstGeom prst="right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3048000" y="4419600"/>
            <a:ext cx="457200" cy="609600"/>
          </a:xfrm>
          <a:prstGeom prst="down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4343400" y="1828800"/>
            <a:ext cx="609600" cy="381000"/>
          </a:xfrm>
          <a:prstGeom prst="right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16"/>
          <p:cNvGrpSpPr/>
          <p:nvPr/>
        </p:nvGrpSpPr>
        <p:grpSpPr>
          <a:xfrm>
            <a:off x="4953000" y="1676400"/>
            <a:ext cx="1066800" cy="609600"/>
            <a:chOff x="5410200" y="2057400"/>
            <a:chExt cx="1066800" cy="609600"/>
          </a:xfrm>
        </p:grpSpPr>
        <p:sp>
          <p:nvSpPr>
            <p:cNvPr id="14" name="Oval 13"/>
            <p:cNvSpPr/>
            <p:nvPr/>
          </p:nvSpPr>
          <p:spPr>
            <a:xfrm>
              <a:off x="5410200" y="2057400"/>
              <a:ext cx="1066800" cy="6096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638800" y="22098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GO</a:t>
              </a:r>
            </a:p>
          </p:txBody>
        </p:sp>
      </p:grpSp>
      <p:grpSp>
        <p:nvGrpSpPr>
          <p:cNvPr id="10" name="Group 18"/>
          <p:cNvGrpSpPr/>
          <p:nvPr/>
        </p:nvGrpSpPr>
        <p:grpSpPr>
          <a:xfrm>
            <a:off x="2743200" y="5029200"/>
            <a:ext cx="1066800" cy="609600"/>
            <a:chOff x="3276600" y="3886200"/>
            <a:chExt cx="1066800" cy="609600"/>
          </a:xfrm>
        </p:grpSpPr>
        <p:sp>
          <p:nvSpPr>
            <p:cNvPr id="15" name="Oval 14"/>
            <p:cNvSpPr/>
            <p:nvPr/>
          </p:nvSpPr>
          <p:spPr>
            <a:xfrm>
              <a:off x="3276600" y="3886200"/>
              <a:ext cx="1066800" cy="6096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429000" y="39624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FIX</a:t>
              </a:r>
            </a:p>
          </p:txBody>
        </p:sp>
      </p:grpSp>
      <p:grpSp>
        <p:nvGrpSpPr>
          <p:cNvPr id="12" name="Group 23"/>
          <p:cNvGrpSpPr/>
          <p:nvPr/>
        </p:nvGrpSpPr>
        <p:grpSpPr>
          <a:xfrm>
            <a:off x="2286000" y="1524000"/>
            <a:ext cx="2057400" cy="2895600"/>
            <a:chOff x="2286000" y="1524000"/>
            <a:chExt cx="1905000" cy="2895600"/>
          </a:xfrm>
        </p:grpSpPr>
        <p:sp>
          <p:nvSpPr>
            <p:cNvPr id="20" name="TextBox 19"/>
            <p:cNvSpPr txBox="1"/>
            <p:nvPr/>
          </p:nvSpPr>
          <p:spPr>
            <a:xfrm>
              <a:off x="3810000" y="1676400"/>
              <a:ext cx="304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OK</a:t>
              </a:r>
            </a:p>
          </p:txBody>
        </p:sp>
        <p:grpSp>
          <p:nvGrpSpPr>
            <p:cNvPr id="17" name="Group 21"/>
            <p:cNvGrpSpPr/>
            <p:nvPr/>
          </p:nvGrpSpPr>
          <p:grpSpPr>
            <a:xfrm>
              <a:off x="2286000" y="1524000"/>
              <a:ext cx="1905000" cy="2895600"/>
              <a:chOff x="2286000" y="1524000"/>
              <a:chExt cx="1905000" cy="2895600"/>
            </a:xfrm>
          </p:grpSpPr>
          <p:grpSp>
            <p:nvGrpSpPr>
              <p:cNvPr id="19" name="Group 9"/>
              <p:cNvGrpSpPr/>
              <p:nvPr/>
            </p:nvGrpSpPr>
            <p:grpSpPr>
              <a:xfrm>
                <a:off x="2286000" y="1524000"/>
                <a:ext cx="1905000" cy="2895600"/>
                <a:chOff x="2895600" y="1524000"/>
                <a:chExt cx="1905000" cy="1752600"/>
              </a:xfrm>
            </p:grpSpPr>
            <p:sp>
              <p:nvSpPr>
                <p:cNvPr id="5" name="Rectangle 4"/>
                <p:cNvSpPr/>
                <p:nvPr/>
              </p:nvSpPr>
              <p:spPr>
                <a:xfrm>
                  <a:off x="2895600" y="1524000"/>
                  <a:ext cx="1905000" cy="1752600"/>
                </a:xfrm>
                <a:prstGeom prst="rect">
                  <a:avLst/>
                </a:prstGeom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3048000" y="1676400"/>
                  <a:ext cx="1676400" cy="14410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Check ROCs</a:t>
                  </a:r>
                </a:p>
                <a:p>
                  <a:r>
                    <a:rPr lang="en-US" dirty="0" smtClean="0"/>
                    <a:t>Check EBs</a:t>
                  </a:r>
                </a:p>
                <a:p>
                  <a:r>
                    <a:rPr lang="en-US" dirty="0" smtClean="0"/>
                    <a:t>Check Farm</a:t>
                  </a:r>
                </a:p>
                <a:p>
                  <a:r>
                    <a:rPr lang="en-US" dirty="0" smtClean="0"/>
                    <a:t>Check ER</a:t>
                  </a:r>
                </a:p>
                <a:p>
                  <a:endParaRPr lang="en-US" dirty="0" smtClean="0"/>
                </a:p>
                <a:p>
                  <a:r>
                    <a:rPr lang="en-US" dirty="0" smtClean="0"/>
                    <a:t>Check Controls</a:t>
                  </a:r>
                </a:p>
              </p:txBody>
            </p:sp>
          </p:grpSp>
          <p:sp>
            <p:nvSpPr>
              <p:cNvPr id="21" name="TextBox 20"/>
              <p:cNvSpPr txBox="1"/>
              <p:nvPr/>
            </p:nvSpPr>
            <p:spPr>
              <a:xfrm>
                <a:off x="2709333" y="4038600"/>
                <a:ext cx="990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Problem</a:t>
                </a: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3810000" y="1676400"/>
              <a:ext cx="304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OK</a:t>
              </a:r>
            </a:p>
          </p:txBody>
        </p:sp>
      </p:grpSp>
      <p:sp>
        <p:nvSpPr>
          <p:cNvPr id="25" name="Right Arrow 24"/>
          <p:cNvSpPr/>
          <p:nvPr/>
        </p:nvSpPr>
        <p:spPr>
          <a:xfrm>
            <a:off x="4038600" y="3200400"/>
            <a:ext cx="1371600" cy="228600"/>
          </a:xfrm>
          <a:prstGeom prst="right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7"/>
          <p:cNvGrpSpPr/>
          <p:nvPr/>
        </p:nvGrpSpPr>
        <p:grpSpPr>
          <a:xfrm>
            <a:off x="5410200" y="3124200"/>
            <a:ext cx="1371600" cy="2286000"/>
            <a:chOff x="5638800" y="2895600"/>
            <a:chExt cx="1371600" cy="1828800"/>
          </a:xfrm>
        </p:grpSpPr>
        <p:sp>
          <p:nvSpPr>
            <p:cNvPr id="26" name="Rectangle 25"/>
            <p:cNvSpPr/>
            <p:nvPr/>
          </p:nvSpPr>
          <p:spPr>
            <a:xfrm>
              <a:off x="5638800" y="2895600"/>
              <a:ext cx="1371600" cy="18288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715000" y="3048000"/>
              <a:ext cx="1219200" cy="1625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Check HV</a:t>
              </a:r>
            </a:p>
            <a:p>
              <a:endParaRPr lang="en-US" dirty="0" smtClean="0"/>
            </a:p>
            <a:p>
              <a:r>
                <a:rPr lang="en-US" dirty="0" smtClean="0"/>
                <a:t>Check LV</a:t>
              </a:r>
            </a:p>
            <a:p>
              <a:endParaRPr lang="en-US" dirty="0" smtClean="0"/>
            </a:p>
            <a:p>
              <a:r>
                <a:rPr lang="en-US" dirty="0" smtClean="0"/>
                <a:t>Check gas</a:t>
              </a:r>
            </a:p>
            <a:p>
              <a:endParaRPr lang="en-US" dirty="0" smtClean="0"/>
            </a:p>
            <a:p>
              <a:r>
                <a:rPr lang="en-US" dirty="0" smtClean="0"/>
                <a:t>Check …</a:t>
              </a:r>
            </a:p>
          </p:txBody>
        </p:sp>
      </p:grpSp>
      <p:grpSp>
        <p:nvGrpSpPr>
          <p:cNvPr id="24" name="Group 48"/>
          <p:cNvGrpSpPr/>
          <p:nvPr/>
        </p:nvGrpSpPr>
        <p:grpSpPr>
          <a:xfrm>
            <a:off x="6629400" y="3200400"/>
            <a:ext cx="2133600" cy="2133600"/>
            <a:chOff x="6629400" y="3200400"/>
            <a:chExt cx="2133600" cy="2133600"/>
          </a:xfrm>
        </p:grpSpPr>
        <p:sp>
          <p:nvSpPr>
            <p:cNvPr id="29" name="Right Arrow 28"/>
            <p:cNvSpPr/>
            <p:nvPr/>
          </p:nvSpPr>
          <p:spPr>
            <a:xfrm>
              <a:off x="6629400" y="3429000"/>
              <a:ext cx="1066800" cy="76200"/>
            </a:xfrm>
            <a:prstGeom prst="rightArrow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ight Arrow 29"/>
            <p:cNvSpPr/>
            <p:nvPr/>
          </p:nvSpPr>
          <p:spPr>
            <a:xfrm flipV="1">
              <a:off x="6629400" y="4038600"/>
              <a:ext cx="1066800" cy="76200"/>
            </a:xfrm>
            <a:prstGeom prst="rightArrow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ight Arrow 30"/>
            <p:cNvSpPr/>
            <p:nvPr/>
          </p:nvSpPr>
          <p:spPr>
            <a:xfrm>
              <a:off x="6629400" y="4572000"/>
              <a:ext cx="1066800" cy="76200"/>
            </a:xfrm>
            <a:prstGeom prst="rightArrow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ight Arrow 31"/>
            <p:cNvSpPr/>
            <p:nvPr/>
          </p:nvSpPr>
          <p:spPr>
            <a:xfrm>
              <a:off x="6629400" y="5105400"/>
              <a:ext cx="1066800" cy="76200"/>
            </a:xfrm>
            <a:prstGeom prst="rightArrow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37"/>
            <p:cNvGrpSpPr/>
            <p:nvPr/>
          </p:nvGrpSpPr>
          <p:grpSpPr>
            <a:xfrm>
              <a:off x="7696200" y="3200400"/>
              <a:ext cx="1066800" cy="457200"/>
              <a:chOff x="7924800" y="2971800"/>
              <a:chExt cx="1066800" cy="457200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7924800" y="2971800"/>
                <a:ext cx="990600" cy="457200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924800" y="3048000"/>
                <a:ext cx="1066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check … </a:t>
                </a:r>
              </a:p>
            </p:txBody>
          </p:sp>
        </p:grpSp>
        <p:grpSp>
          <p:nvGrpSpPr>
            <p:cNvPr id="34" name="Group 38"/>
            <p:cNvGrpSpPr/>
            <p:nvPr/>
          </p:nvGrpSpPr>
          <p:grpSpPr>
            <a:xfrm>
              <a:off x="7696200" y="3733800"/>
              <a:ext cx="1066800" cy="457200"/>
              <a:chOff x="7924800" y="2971800"/>
              <a:chExt cx="1066800" cy="457200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7924800" y="2971800"/>
                <a:ext cx="990600" cy="457200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7924800" y="3048000"/>
                <a:ext cx="1066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check … </a:t>
                </a:r>
              </a:p>
            </p:txBody>
          </p:sp>
        </p:grpSp>
        <p:grpSp>
          <p:nvGrpSpPr>
            <p:cNvPr id="35" name="Group 41"/>
            <p:cNvGrpSpPr/>
            <p:nvPr/>
          </p:nvGrpSpPr>
          <p:grpSpPr>
            <a:xfrm>
              <a:off x="7696200" y="4343400"/>
              <a:ext cx="1066800" cy="457200"/>
              <a:chOff x="7924800" y="3048000"/>
              <a:chExt cx="1066800" cy="457200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7924800" y="3048000"/>
                <a:ext cx="990600" cy="457200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7924800" y="3048000"/>
                <a:ext cx="1066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check … </a:t>
                </a:r>
              </a:p>
            </p:txBody>
          </p:sp>
        </p:grpSp>
        <p:grpSp>
          <p:nvGrpSpPr>
            <p:cNvPr id="36" name="Group 44"/>
            <p:cNvGrpSpPr/>
            <p:nvPr/>
          </p:nvGrpSpPr>
          <p:grpSpPr>
            <a:xfrm>
              <a:off x="7696200" y="4876800"/>
              <a:ext cx="1066800" cy="457200"/>
              <a:chOff x="7924800" y="2971800"/>
              <a:chExt cx="1066800" cy="457200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7924800" y="2971800"/>
                <a:ext cx="990600" cy="457200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7924800" y="3048000"/>
                <a:ext cx="1066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check … </a:t>
                </a: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286000" y="9144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Experiment Control State Machine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257800" y="25146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Controls State Machine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52400" y="6091535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Key is integration of Run Control and Slow Controls State Machines</a:t>
            </a:r>
          </a:p>
        </p:txBody>
      </p:sp>
      <p:sp>
        <p:nvSpPr>
          <p:cNvPr id="50" name="Slide Number Placeholder 4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52400" y="685800"/>
            <a:ext cx="5029200" cy="1066800"/>
            <a:chOff x="685800" y="381000"/>
            <a:chExt cx="3352800" cy="1066800"/>
          </a:xfrm>
        </p:grpSpPr>
        <p:sp>
          <p:nvSpPr>
            <p:cNvPr id="4" name="Rectangle 3"/>
            <p:cNvSpPr/>
            <p:nvPr/>
          </p:nvSpPr>
          <p:spPr>
            <a:xfrm>
              <a:off x="685800" y="381000"/>
              <a:ext cx="3352800" cy="10668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14400" y="533400"/>
              <a:ext cx="2819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Experiment Control System</a:t>
              </a:r>
            </a:p>
            <a:p>
              <a:pPr algn="ctr"/>
              <a:r>
                <a:rPr lang="en-US" dirty="0" smtClean="0"/>
                <a:t>(ECS) 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52400" y="2133600"/>
            <a:ext cx="5029200" cy="1066800"/>
            <a:chOff x="685800" y="381000"/>
            <a:chExt cx="3352800" cy="1066800"/>
          </a:xfrm>
        </p:grpSpPr>
        <p:sp>
          <p:nvSpPr>
            <p:cNvPr id="8" name="Rectangle 7"/>
            <p:cNvSpPr/>
            <p:nvPr/>
          </p:nvSpPr>
          <p:spPr>
            <a:xfrm>
              <a:off x="685800" y="381000"/>
              <a:ext cx="3352800" cy="10668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14400" y="457200"/>
              <a:ext cx="2819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Supervisory Control and Data Acquisition System</a:t>
              </a:r>
            </a:p>
            <a:p>
              <a:pPr algn="ctr"/>
              <a:r>
                <a:rPr lang="en-US" dirty="0" smtClean="0"/>
                <a:t>(SCADA) 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52400" y="3581400"/>
            <a:ext cx="5029200" cy="1066800"/>
            <a:chOff x="685800" y="381000"/>
            <a:chExt cx="3352800" cy="1066800"/>
          </a:xfrm>
        </p:grpSpPr>
        <p:sp>
          <p:nvSpPr>
            <p:cNvPr id="11" name="Rectangle 10"/>
            <p:cNvSpPr/>
            <p:nvPr/>
          </p:nvSpPr>
          <p:spPr>
            <a:xfrm>
              <a:off x="685800" y="381000"/>
              <a:ext cx="3352800" cy="10668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14400" y="609600"/>
              <a:ext cx="2819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Detector Control System</a:t>
              </a:r>
            </a:p>
            <a:p>
              <a:pPr algn="ctr"/>
              <a:r>
                <a:rPr lang="en-US" dirty="0" smtClean="0"/>
                <a:t>(DCS) 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85800" y="0"/>
            <a:ext cx="77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9900FF"/>
                </a:solidFill>
              </a:rPr>
              <a:t>Hall D 3-Tier Controls Architecture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76200" y="4876800"/>
            <a:ext cx="1143000" cy="990600"/>
            <a:chOff x="228600" y="4876800"/>
            <a:chExt cx="1143000" cy="990600"/>
          </a:xfrm>
        </p:grpSpPr>
        <p:sp>
          <p:nvSpPr>
            <p:cNvPr id="14" name="Rectangle 13"/>
            <p:cNvSpPr/>
            <p:nvPr/>
          </p:nvSpPr>
          <p:spPr>
            <a:xfrm>
              <a:off x="304800" y="4876800"/>
              <a:ext cx="990600" cy="9906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8600" y="4876800"/>
              <a:ext cx="1143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Allen-Bradley</a:t>
              </a:r>
            </a:p>
            <a:p>
              <a:pPr algn="ctr"/>
              <a:r>
                <a:rPr lang="en-US" dirty="0" smtClean="0"/>
                <a:t>PLC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52400" y="6096000"/>
            <a:ext cx="1066800" cy="533400"/>
            <a:chOff x="304800" y="6019800"/>
            <a:chExt cx="1066800" cy="533400"/>
          </a:xfrm>
        </p:grpSpPr>
        <p:sp>
          <p:nvSpPr>
            <p:cNvPr id="17" name="Rectangle 16"/>
            <p:cNvSpPr/>
            <p:nvPr/>
          </p:nvSpPr>
          <p:spPr>
            <a:xfrm>
              <a:off x="304800" y="6019800"/>
              <a:ext cx="990600" cy="5334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04800" y="6096000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Solenoid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71600" y="6096000"/>
            <a:ext cx="1066800" cy="533400"/>
            <a:chOff x="304800" y="6019800"/>
            <a:chExt cx="1066800" cy="533400"/>
          </a:xfrm>
        </p:grpSpPr>
        <p:sp>
          <p:nvSpPr>
            <p:cNvPr id="21" name="Rectangle 20"/>
            <p:cNvSpPr/>
            <p:nvPr/>
          </p:nvSpPr>
          <p:spPr>
            <a:xfrm>
              <a:off x="304800" y="6019800"/>
              <a:ext cx="990600" cy="5334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04800" y="6096000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Target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514600" y="6096000"/>
            <a:ext cx="1066800" cy="533400"/>
            <a:chOff x="304800" y="6019800"/>
            <a:chExt cx="1066800" cy="533400"/>
          </a:xfrm>
        </p:grpSpPr>
        <p:sp>
          <p:nvSpPr>
            <p:cNvPr id="24" name="Rectangle 23"/>
            <p:cNvSpPr/>
            <p:nvPr/>
          </p:nvSpPr>
          <p:spPr>
            <a:xfrm>
              <a:off x="304800" y="6019800"/>
              <a:ext cx="990600" cy="5334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04800" y="6096000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Gas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733800" y="6096000"/>
            <a:ext cx="1066800" cy="533400"/>
            <a:chOff x="304800" y="6019800"/>
            <a:chExt cx="1066800" cy="533400"/>
          </a:xfrm>
        </p:grpSpPr>
        <p:sp>
          <p:nvSpPr>
            <p:cNvPr id="27" name="Rectangle 26"/>
            <p:cNvSpPr/>
            <p:nvPr/>
          </p:nvSpPr>
          <p:spPr>
            <a:xfrm>
              <a:off x="304800" y="6019800"/>
              <a:ext cx="990600" cy="5334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04800" y="6096000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Cooling</a:t>
              </a:r>
            </a:p>
          </p:txBody>
        </p:sp>
      </p:grpSp>
      <p:sp>
        <p:nvSpPr>
          <p:cNvPr id="29" name="Down Arrow 28"/>
          <p:cNvSpPr/>
          <p:nvPr/>
        </p:nvSpPr>
        <p:spPr>
          <a:xfrm>
            <a:off x="2286000" y="1752600"/>
            <a:ext cx="609600" cy="381000"/>
          </a:xfrm>
          <a:prstGeom prst="down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>
            <a:off x="2286000" y="3200400"/>
            <a:ext cx="609600" cy="381000"/>
          </a:xfrm>
          <a:prstGeom prst="down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wn Arrow 36"/>
          <p:cNvSpPr/>
          <p:nvPr/>
        </p:nvSpPr>
        <p:spPr>
          <a:xfrm>
            <a:off x="609600" y="4648200"/>
            <a:ext cx="152400" cy="228600"/>
          </a:xfrm>
          <a:prstGeom prst="down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/>
          <p:nvPr/>
        </p:nvCxnSpPr>
        <p:spPr>
          <a:xfrm rot="5400000">
            <a:off x="496094" y="5980906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1143000" y="63246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2362200" y="6324600"/>
            <a:ext cx="152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3505200" y="63246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Group 67"/>
          <p:cNvGrpSpPr/>
          <p:nvPr/>
        </p:nvGrpSpPr>
        <p:grpSpPr>
          <a:xfrm>
            <a:off x="1447800" y="4876800"/>
            <a:ext cx="1143000" cy="990600"/>
            <a:chOff x="228600" y="4876800"/>
            <a:chExt cx="1143000" cy="990600"/>
          </a:xfrm>
        </p:grpSpPr>
        <p:sp>
          <p:nvSpPr>
            <p:cNvPr id="69" name="Rectangle 68"/>
            <p:cNvSpPr/>
            <p:nvPr/>
          </p:nvSpPr>
          <p:spPr>
            <a:xfrm>
              <a:off x="304800" y="4876800"/>
              <a:ext cx="990600" cy="9906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28600" y="4876800"/>
              <a:ext cx="1143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HV</a:t>
              </a:r>
            </a:p>
            <a:p>
              <a:pPr algn="ctr"/>
              <a:r>
                <a:rPr lang="en-US" dirty="0" smtClean="0"/>
                <a:t>System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2819400" y="4876800"/>
            <a:ext cx="1143000" cy="990600"/>
            <a:chOff x="228600" y="4876800"/>
            <a:chExt cx="1143000" cy="990600"/>
          </a:xfrm>
        </p:grpSpPr>
        <p:sp>
          <p:nvSpPr>
            <p:cNvPr id="72" name="Rectangle 71"/>
            <p:cNvSpPr/>
            <p:nvPr/>
          </p:nvSpPr>
          <p:spPr>
            <a:xfrm>
              <a:off x="304800" y="4876800"/>
              <a:ext cx="990600" cy="9906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28600" y="4876800"/>
              <a:ext cx="1143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LV</a:t>
              </a:r>
            </a:p>
            <a:p>
              <a:pPr algn="ctr"/>
              <a:r>
                <a:rPr lang="en-US" dirty="0" smtClean="0"/>
                <a:t>System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114800" y="4876800"/>
            <a:ext cx="1143000" cy="990600"/>
            <a:chOff x="228600" y="4876800"/>
            <a:chExt cx="1143000" cy="990600"/>
          </a:xfrm>
        </p:grpSpPr>
        <p:sp>
          <p:nvSpPr>
            <p:cNvPr id="80" name="Rectangle 79"/>
            <p:cNvSpPr/>
            <p:nvPr/>
          </p:nvSpPr>
          <p:spPr>
            <a:xfrm>
              <a:off x="304800" y="4876800"/>
              <a:ext cx="990600" cy="9906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28600" y="4876800"/>
              <a:ext cx="1143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Other</a:t>
              </a:r>
            </a:p>
            <a:p>
              <a:pPr algn="ctr"/>
              <a:r>
                <a:rPr lang="en-US" dirty="0" smtClean="0"/>
                <a:t>Systems</a:t>
              </a:r>
            </a:p>
          </p:txBody>
        </p:sp>
      </p:grpSp>
      <p:sp>
        <p:nvSpPr>
          <p:cNvPr id="82" name="Down Arrow 81"/>
          <p:cNvSpPr/>
          <p:nvPr/>
        </p:nvSpPr>
        <p:spPr>
          <a:xfrm>
            <a:off x="1905000" y="4648200"/>
            <a:ext cx="152400" cy="228600"/>
          </a:xfrm>
          <a:prstGeom prst="down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Down Arrow 82"/>
          <p:cNvSpPr/>
          <p:nvPr/>
        </p:nvSpPr>
        <p:spPr>
          <a:xfrm>
            <a:off x="3276600" y="4648200"/>
            <a:ext cx="152400" cy="228600"/>
          </a:xfrm>
          <a:prstGeom prst="down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Down Arrow 83"/>
          <p:cNvSpPr/>
          <p:nvPr/>
        </p:nvSpPr>
        <p:spPr>
          <a:xfrm>
            <a:off x="4572000" y="4648200"/>
            <a:ext cx="152400" cy="228600"/>
          </a:xfrm>
          <a:prstGeom prst="down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5715000" y="762000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High-level state machines and operator GUI’s.</a:t>
            </a:r>
          </a:p>
          <a:p>
            <a:pPr algn="ctr"/>
            <a:r>
              <a:rPr lang="en-US" dirty="0" smtClean="0"/>
              <a:t>(AFECS)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867400" y="2209800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Communication, archiving, alarms</a:t>
            </a:r>
          </a:p>
          <a:p>
            <a:pPr algn="ctr"/>
            <a:r>
              <a:rPr lang="en-US" dirty="0" smtClean="0"/>
              <a:t>(EPICS)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562600" y="3581400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Autonomous detector control, low-level state machines.</a:t>
            </a:r>
          </a:p>
          <a:p>
            <a:pPr algn="ctr"/>
            <a:r>
              <a:rPr lang="en-US" dirty="0" smtClean="0"/>
              <a:t>(PLC,  Ethernet, OPC, CAN, I2C)</a:t>
            </a:r>
          </a:p>
        </p:txBody>
      </p:sp>
      <p:sp>
        <p:nvSpPr>
          <p:cNvPr id="49" name="Slide Number Placeholder 4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8229600" cy="6172200"/>
          </a:xfrm>
        </p:spPr>
        <p:txBody>
          <a:bodyPr>
            <a:normAutofit/>
          </a:bodyPr>
          <a:lstStyle/>
          <a:p>
            <a:r>
              <a:rPr lang="en-US" dirty="0" smtClean="0"/>
              <a:t>Detector Control System</a:t>
            </a:r>
          </a:p>
          <a:p>
            <a:pPr lvl="1"/>
            <a:r>
              <a:rPr lang="en-US" dirty="0" smtClean="0"/>
              <a:t>24x7 autonomous operation</a:t>
            </a:r>
          </a:p>
          <a:p>
            <a:pPr lvl="1"/>
            <a:r>
              <a:rPr lang="en-US" dirty="0" smtClean="0"/>
              <a:t>part of overall safety system</a:t>
            </a:r>
          </a:p>
          <a:p>
            <a:pPr lvl="1"/>
            <a:r>
              <a:rPr lang="en-US" dirty="0" smtClean="0"/>
              <a:t>all PID and control loops reside here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Allen-Bradley PLC</a:t>
            </a:r>
          </a:p>
          <a:p>
            <a:pPr lvl="2"/>
            <a:r>
              <a:rPr lang="en-US" dirty="0" smtClean="0"/>
              <a:t>prefer simple analog sensors/actuators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High-level manufacturer-supplied controllers</a:t>
            </a:r>
          </a:p>
          <a:p>
            <a:pPr lvl="2"/>
            <a:r>
              <a:rPr lang="en-US" dirty="0" smtClean="0"/>
              <a:t>HV, LV</a:t>
            </a:r>
          </a:p>
          <a:p>
            <a:pPr lvl="2"/>
            <a:r>
              <a:rPr lang="en-US" dirty="0" smtClean="0"/>
              <a:t>goniometer</a:t>
            </a:r>
          </a:p>
          <a:p>
            <a:pPr lvl="2"/>
            <a:r>
              <a:rPr lang="en-US" dirty="0" smtClean="0"/>
              <a:t>CAN, I2C controllers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8686800" cy="6172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SCADA   </a:t>
            </a:r>
            <a:r>
              <a:rPr lang="en-US" sz="3000" dirty="0" smtClean="0"/>
              <a:t>(Supervisory Control and Data Acquisition)</a:t>
            </a:r>
          </a:p>
          <a:p>
            <a:pPr lvl="1"/>
            <a:r>
              <a:rPr lang="en-US" dirty="0" smtClean="0"/>
              <a:t>EPICS (</a:t>
            </a:r>
            <a:r>
              <a:rPr lang="en-US" sz="2400" dirty="0" smtClean="0"/>
              <a:t>Experimental Physics and Industrial Control System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JLab has extensive experience with EPICS</a:t>
            </a:r>
          </a:p>
          <a:p>
            <a:pPr lvl="3"/>
            <a:r>
              <a:rPr lang="en-US" dirty="0" smtClean="0"/>
              <a:t>accelerator control based on EPICS</a:t>
            </a:r>
          </a:p>
          <a:p>
            <a:pPr lvl="3"/>
            <a:r>
              <a:rPr lang="en-US" dirty="0" smtClean="0"/>
              <a:t>all three halls use EPICS</a:t>
            </a:r>
          </a:p>
          <a:p>
            <a:pPr lvl="3"/>
            <a:r>
              <a:rPr lang="en-US" dirty="0" smtClean="0"/>
              <a:t>can read each other’s controls information</a:t>
            </a:r>
          </a:p>
          <a:p>
            <a:pPr lvl="3"/>
            <a:r>
              <a:rPr lang="en-US" dirty="0" smtClean="0"/>
              <a:t>active collaboration, many new developments</a:t>
            </a:r>
          </a:p>
          <a:p>
            <a:pPr lvl="2"/>
            <a:r>
              <a:rPr lang="en-US" dirty="0" smtClean="0"/>
              <a:t>will use Linux-only EPICS, no VxWorks</a:t>
            </a:r>
          </a:p>
          <a:p>
            <a:pPr lvl="2"/>
            <a:r>
              <a:rPr lang="en-US" dirty="0" smtClean="0"/>
              <a:t>Control System Studio (CSS) for graphics</a:t>
            </a:r>
          </a:p>
          <a:p>
            <a:pPr lvl="2"/>
            <a:r>
              <a:rPr lang="en-US" dirty="0" smtClean="0"/>
              <a:t>Channel Access (CA) foundation for communications</a:t>
            </a:r>
          </a:p>
          <a:p>
            <a:pPr lvl="2"/>
            <a:r>
              <a:rPr lang="en-US" dirty="0" smtClean="0"/>
              <a:t>alarm system</a:t>
            </a:r>
          </a:p>
          <a:p>
            <a:pPr lvl="2"/>
            <a:r>
              <a:rPr lang="en-US" dirty="0" smtClean="0"/>
              <a:t>many other tools in EPICS toolkit</a:t>
            </a:r>
          </a:p>
          <a:p>
            <a:pPr lvl="3"/>
            <a:r>
              <a:rPr lang="en-US" dirty="0" err="1" smtClean="0"/>
              <a:t>archiver</a:t>
            </a:r>
            <a:endParaRPr lang="en-US" dirty="0" smtClean="0"/>
          </a:p>
          <a:p>
            <a:pPr lvl="3"/>
            <a:r>
              <a:rPr lang="en-US" dirty="0" err="1" smtClean="0"/>
              <a:t>stripchart</a:t>
            </a:r>
            <a:r>
              <a:rPr lang="en-US" dirty="0" smtClean="0"/>
              <a:t> tool</a:t>
            </a:r>
          </a:p>
          <a:p>
            <a:pPr lvl="3"/>
            <a:r>
              <a:rPr lang="en-US" dirty="0" smtClean="0"/>
              <a:t>save-and-restore facility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8229600" cy="6172200"/>
          </a:xfrm>
        </p:spPr>
        <p:txBody>
          <a:bodyPr>
            <a:normAutofit/>
          </a:bodyPr>
          <a:lstStyle/>
          <a:p>
            <a:r>
              <a:rPr lang="en-US" dirty="0" smtClean="0"/>
              <a:t>Experiment Control System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 AFECS </a:t>
            </a:r>
          </a:p>
          <a:p>
            <a:pPr lvl="2"/>
            <a:r>
              <a:rPr lang="en-US" dirty="0" smtClean="0"/>
              <a:t>Agent Framework for Experiment Control Systems</a:t>
            </a:r>
          </a:p>
          <a:p>
            <a:pPr lvl="2"/>
            <a:r>
              <a:rPr lang="en-US" dirty="0" smtClean="0"/>
              <a:t>Java agent-based control system from JLab DAQ group</a:t>
            </a:r>
          </a:p>
          <a:p>
            <a:pPr lvl="2"/>
            <a:r>
              <a:rPr lang="en-US" dirty="0" smtClean="0"/>
              <a:t>used for CODA3 run control</a:t>
            </a:r>
          </a:p>
          <a:p>
            <a:pPr lvl="2"/>
            <a:r>
              <a:rPr lang="en-US" dirty="0" smtClean="0"/>
              <a:t>allows integration of slow controls with run control</a:t>
            </a:r>
          </a:p>
          <a:p>
            <a:pPr lvl="3"/>
            <a:r>
              <a:rPr lang="en-US" dirty="0" smtClean="0"/>
              <a:t>high-level state machine scripting language</a:t>
            </a:r>
          </a:p>
          <a:p>
            <a:pPr lvl="3"/>
            <a:r>
              <a:rPr lang="en-US" dirty="0" smtClean="0"/>
              <a:t>hierarchical </a:t>
            </a:r>
          </a:p>
          <a:p>
            <a:pPr lvl="3"/>
            <a:r>
              <a:rPr lang="en-US" dirty="0" smtClean="0"/>
              <a:t>similar to SMI++ used at LHC</a:t>
            </a:r>
          </a:p>
          <a:p>
            <a:pPr lvl="3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057400" y="914400"/>
            <a:ext cx="1981200" cy="685800"/>
            <a:chOff x="2209800" y="1447800"/>
            <a:chExt cx="1981200" cy="685800"/>
          </a:xfrm>
        </p:grpSpPr>
        <p:sp>
          <p:nvSpPr>
            <p:cNvPr id="2" name="Rectangle 1"/>
            <p:cNvSpPr/>
            <p:nvPr/>
          </p:nvSpPr>
          <p:spPr>
            <a:xfrm>
              <a:off x="2209800" y="1447800"/>
              <a:ext cx="1981200" cy="6858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438400" y="1447800"/>
              <a:ext cx="1447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Allen-Bradley</a:t>
              </a:r>
            </a:p>
            <a:p>
              <a:pPr algn="ctr"/>
              <a:r>
                <a:rPr lang="en-US" dirty="0" smtClean="0"/>
                <a:t>PLC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876800" y="914400"/>
            <a:ext cx="1981200" cy="685800"/>
            <a:chOff x="4876800" y="1447800"/>
            <a:chExt cx="1981200" cy="685800"/>
          </a:xfrm>
        </p:grpSpPr>
        <p:sp>
          <p:nvSpPr>
            <p:cNvPr id="5" name="Rectangle 4"/>
            <p:cNvSpPr/>
            <p:nvPr/>
          </p:nvSpPr>
          <p:spPr>
            <a:xfrm>
              <a:off x="4876800" y="1447800"/>
              <a:ext cx="1981200" cy="6858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105400" y="1447800"/>
              <a:ext cx="1447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Linux Computers</a:t>
              </a:r>
            </a:p>
          </p:txBody>
        </p:sp>
      </p:grpSp>
      <p:cxnSp>
        <p:nvCxnSpPr>
          <p:cNvPr id="13" name="Straight Connector 12"/>
          <p:cNvCxnSpPr/>
          <p:nvPr/>
        </p:nvCxnSpPr>
        <p:spPr>
          <a:xfrm>
            <a:off x="685800" y="457200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971800" y="1524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Ethernet</a:t>
            </a:r>
          </a:p>
        </p:txBody>
      </p:sp>
      <p:cxnSp>
        <p:nvCxnSpPr>
          <p:cNvPr id="16" name="Straight Connector 15"/>
          <p:cNvCxnSpPr>
            <a:endCxn id="2" idx="0"/>
          </p:cNvCxnSpPr>
          <p:nvPr/>
        </p:nvCxnSpPr>
        <p:spPr>
          <a:xfrm rot="5400000">
            <a:off x="2819400" y="6858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5639594" y="685006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6591300" y="2019300"/>
            <a:ext cx="3124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7086600" y="4648200"/>
            <a:ext cx="2133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" idx="2"/>
            <a:endCxn id="3" idx="0"/>
          </p:cNvCxnSpPr>
          <p:nvPr/>
        </p:nvCxnSpPr>
        <p:spPr>
          <a:xfrm rot="5400000">
            <a:off x="2324100" y="2324100"/>
            <a:ext cx="1447800" cy="1588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3" idx="2"/>
            <a:endCxn id="4" idx="0"/>
          </p:cNvCxnSpPr>
          <p:nvPr/>
        </p:nvCxnSpPr>
        <p:spPr>
          <a:xfrm rot="5400000">
            <a:off x="2628900" y="4686300"/>
            <a:ext cx="838200" cy="1588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0" y="1828800"/>
            <a:ext cx="9144000" cy="1588"/>
          </a:xfrm>
          <a:prstGeom prst="line">
            <a:avLst/>
          </a:prstGeom>
          <a:ln w="4762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52400" y="1143000"/>
            <a:ext cx="1676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Counting House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04800" y="2057400"/>
            <a:ext cx="10668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Hall D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048000" y="2057400"/>
            <a:ext cx="1676400" cy="646331"/>
          </a:xfrm>
          <a:prstGeom prst="rect">
            <a:avLst/>
          </a:prstGeom>
          <a:noFill/>
          <a:ln cmpd="tri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Allen-Bradley</a:t>
            </a:r>
          </a:p>
          <a:p>
            <a:pPr algn="ctr"/>
            <a:r>
              <a:rPr lang="en-US" dirty="0" smtClean="0"/>
              <a:t>Control-Net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048000" y="4343400"/>
            <a:ext cx="1676400" cy="646331"/>
          </a:xfrm>
          <a:prstGeom prst="rect">
            <a:avLst/>
          </a:prstGeom>
          <a:noFill/>
          <a:ln cmpd="tri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Allen-Bradley</a:t>
            </a:r>
          </a:p>
          <a:p>
            <a:pPr algn="ctr"/>
            <a:r>
              <a:rPr lang="en-US" dirty="0" smtClean="0"/>
              <a:t>Control-Net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828800" y="6334780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9900FF"/>
                </a:solidFill>
              </a:rPr>
              <a:t>Control Network Configuration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2057400" y="3048000"/>
            <a:ext cx="1981200" cy="1219200"/>
            <a:chOff x="2057400" y="3048000"/>
            <a:chExt cx="1981200" cy="1219200"/>
          </a:xfrm>
        </p:grpSpPr>
        <p:sp>
          <p:nvSpPr>
            <p:cNvPr id="3" name="Rectangle 2"/>
            <p:cNvSpPr/>
            <p:nvPr/>
          </p:nvSpPr>
          <p:spPr>
            <a:xfrm>
              <a:off x="2057400" y="3048000"/>
              <a:ext cx="1981200" cy="12192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438400" y="3200400"/>
              <a:ext cx="1143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Target Control Crate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2057400" y="5105400"/>
            <a:ext cx="1981200" cy="1219200"/>
            <a:chOff x="2057400" y="5105400"/>
            <a:chExt cx="1981200" cy="1219200"/>
          </a:xfrm>
        </p:grpSpPr>
        <p:sp>
          <p:nvSpPr>
            <p:cNvPr id="4" name="Rectangle 3"/>
            <p:cNvSpPr/>
            <p:nvPr/>
          </p:nvSpPr>
          <p:spPr>
            <a:xfrm>
              <a:off x="2057400" y="5105400"/>
              <a:ext cx="1981200" cy="12192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514600" y="5257800"/>
              <a:ext cx="1143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Solenoid Control Crate</a:t>
              </a:r>
            </a:p>
          </p:txBody>
        </p:sp>
      </p:grpSp>
      <p:sp>
        <p:nvSpPr>
          <p:cNvPr id="56" name="Rectangle 55"/>
          <p:cNvSpPr/>
          <p:nvPr/>
        </p:nvSpPr>
        <p:spPr>
          <a:xfrm>
            <a:off x="533400" y="3048000"/>
            <a:ext cx="609600" cy="1219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533400" y="5105400"/>
            <a:ext cx="609600" cy="1219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685800" y="3048000"/>
            <a:ext cx="30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Tar</a:t>
            </a:r>
          </a:p>
          <a:p>
            <a:pPr algn="ctr"/>
            <a:r>
              <a:rPr lang="en-US" sz="1200" dirty="0" smtClean="0"/>
              <a:t>get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62000" y="5105400"/>
            <a:ext cx="22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Magnet</a:t>
            </a:r>
          </a:p>
        </p:txBody>
      </p:sp>
      <p:cxnSp>
        <p:nvCxnSpPr>
          <p:cNvPr id="61" name="Straight Connector 60"/>
          <p:cNvCxnSpPr/>
          <p:nvPr/>
        </p:nvCxnSpPr>
        <p:spPr>
          <a:xfrm>
            <a:off x="1143000" y="3200400"/>
            <a:ext cx="914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1143000" y="3352800"/>
            <a:ext cx="914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1143000" y="3505200"/>
            <a:ext cx="914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1143000" y="3657600"/>
            <a:ext cx="914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143000" y="3810000"/>
            <a:ext cx="914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1143000" y="4114800"/>
            <a:ext cx="914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1143000" y="3962400"/>
            <a:ext cx="914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1143000" y="5334000"/>
            <a:ext cx="914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1143000" y="5486400"/>
            <a:ext cx="914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1143000" y="5638800"/>
            <a:ext cx="914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143000" y="5791200"/>
            <a:ext cx="914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1143000" y="5943600"/>
            <a:ext cx="914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1143000" y="6096000"/>
            <a:ext cx="914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5"/>
          <p:cNvGrpSpPr/>
          <p:nvPr/>
        </p:nvGrpSpPr>
        <p:grpSpPr>
          <a:xfrm>
            <a:off x="5638800" y="3048000"/>
            <a:ext cx="1981200" cy="1219200"/>
            <a:chOff x="4876800" y="3048000"/>
            <a:chExt cx="1981200" cy="1219200"/>
          </a:xfrm>
        </p:grpSpPr>
        <p:sp>
          <p:nvSpPr>
            <p:cNvPr id="6" name="Rectangle 5"/>
            <p:cNvSpPr/>
            <p:nvPr/>
          </p:nvSpPr>
          <p:spPr>
            <a:xfrm>
              <a:off x="4876800" y="3048000"/>
              <a:ext cx="1981200" cy="12192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5105400" y="3429000"/>
              <a:ext cx="137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HV Crate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5638800" y="5029200"/>
            <a:ext cx="1981200" cy="1219200"/>
            <a:chOff x="4876800" y="5029200"/>
            <a:chExt cx="1981200" cy="1219200"/>
          </a:xfrm>
        </p:grpSpPr>
        <p:sp>
          <p:nvSpPr>
            <p:cNvPr id="27" name="Rectangle 26"/>
            <p:cNvSpPr/>
            <p:nvPr/>
          </p:nvSpPr>
          <p:spPr>
            <a:xfrm>
              <a:off x="4876800" y="5029200"/>
              <a:ext cx="1981200" cy="12192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181600" y="5334000"/>
              <a:ext cx="1447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Goniomenter</a:t>
              </a:r>
              <a:r>
                <a:rPr lang="en-US" dirty="0" smtClean="0"/>
                <a:t> Control</a:t>
              </a: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4648200" y="3048000"/>
            <a:ext cx="609600" cy="1219200"/>
            <a:chOff x="4648200" y="3048000"/>
            <a:chExt cx="609600" cy="1219200"/>
          </a:xfrm>
        </p:grpSpPr>
        <p:sp>
          <p:nvSpPr>
            <p:cNvPr id="78" name="Rectangle 77"/>
            <p:cNvSpPr/>
            <p:nvPr/>
          </p:nvSpPr>
          <p:spPr>
            <a:xfrm>
              <a:off x="4648200" y="3048000"/>
              <a:ext cx="609600" cy="12192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800600" y="3276600"/>
              <a:ext cx="304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FDC</a:t>
              </a:r>
            </a:p>
          </p:txBody>
        </p:sp>
      </p:grpSp>
      <p:cxnSp>
        <p:nvCxnSpPr>
          <p:cNvPr id="84" name="Straight Connector 83"/>
          <p:cNvCxnSpPr>
            <a:stCxn id="78" idx="3"/>
            <a:endCxn id="6" idx="1"/>
          </p:cNvCxnSpPr>
          <p:nvPr/>
        </p:nvCxnSpPr>
        <p:spPr>
          <a:xfrm>
            <a:off x="5257800" y="36576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5257800" y="33528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5257800" y="35052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5257800" y="38100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5257800" y="32004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5257800" y="39624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5257800" y="41148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7620000" y="3657600"/>
            <a:ext cx="533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7620000" y="5715000"/>
            <a:ext cx="533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Group 95"/>
          <p:cNvGrpSpPr/>
          <p:nvPr/>
        </p:nvGrpSpPr>
        <p:grpSpPr>
          <a:xfrm>
            <a:off x="4648200" y="5029200"/>
            <a:ext cx="609600" cy="1219200"/>
            <a:chOff x="4648200" y="3048000"/>
            <a:chExt cx="609600" cy="1219200"/>
          </a:xfrm>
        </p:grpSpPr>
        <p:sp>
          <p:nvSpPr>
            <p:cNvPr id="97" name="Rectangle 96"/>
            <p:cNvSpPr/>
            <p:nvPr/>
          </p:nvSpPr>
          <p:spPr>
            <a:xfrm>
              <a:off x="4648200" y="3048000"/>
              <a:ext cx="609600" cy="12192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4800600" y="3276600"/>
              <a:ext cx="3048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GONI</a:t>
              </a:r>
            </a:p>
          </p:txBody>
        </p:sp>
      </p:grpSp>
      <p:cxnSp>
        <p:nvCxnSpPr>
          <p:cNvPr id="99" name="Straight Connector 98"/>
          <p:cNvCxnSpPr/>
          <p:nvPr/>
        </p:nvCxnSpPr>
        <p:spPr>
          <a:xfrm>
            <a:off x="5257800" y="52578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5257800" y="54102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5257800" y="55626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5257800" y="57150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5257800" y="58674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5257800" y="60198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Slide Number Placeholder 7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/>
          <p:cNvPicPr>
            <a:picLocks noChangeAspect="1" noChangeArrowheads="1"/>
          </p:cNvPicPr>
          <p:nvPr/>
        </p:nvPicPr>
        <p:blipFill>
          <a:blip r:embed="rId3"/>
          <a:srcRect l="2500" t="11566" r="9999" b="20964"/>
          <a:stretch>
            <a:fillRect/>
          </a:stretch>
        </p:blipFill>
        <p:spPr bwMode="auto">
          <a:xfrm>
            <a:off x="228600" y="1828800"/>
            <a:ext cx="8001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4"/>
          <p:cNvSpPr>
            <a:spLocks noChangeArrowheads="1"/>
          </p:cNvSpPr>
          <p:nvPr/>
        </p:nvSpPr>
        <p:spPr bwMode="auto">
          <a:xfrm>
            <a:off x="0" y="1524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>
                <a:solidFill>
                  <a:srgbClr val="9900FF"/>
                </a:solidFill>
              </a:rPr>
              <a:t>PLC Redundant Chassis Layout</a:t>
            </a:r>
            <a:br>
              <a:rPr lang="en-US" sz="3200" dirty="0">
                <a:solidFill>
                  <a:srgbClr val="9900FF"/>
                </a:solidFill>
              </a:rPr>
            </a:br>
            <a:r>
              <a:rPr lang="en-US" sz="3200" dirty="0">
                <a:solidFill>
                  <a:srgbClr val="9900FF"/>
                </a:solidFill>
              </a:rPr>
              <a:t>Seven Module Chassis</a:t>
            </a:r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609600" y="5257800"/>
            <a:ext cx="14434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Power supply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rot="5400000" flipH="1" flipV="1">
            <a:off x="419100" y="4610100"/>
            <a:ext cx="1143000" cy="152400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7" name="Rectangle 8"/>
          <p:cNvSpPr>
            <a:spLocks noChangeArrowheads="1"/>
          </p:cNvSpPr>
          <p:nvPr/>
        </p:nvSpPr>
        <p:spPr bwMode="auto">
          <a:xfrm>
            <a:off x="4114800" y="4953000"/>
            <a:ext cx="655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PLC</a:t>
            </a:r>
          </a:p>
        </p:txBody>
      </p:sp>
      <p:sp>
        <p:nvSpPr>
          <p:cNvPr id="10248" name="Rectangle 9"/>
          <p:cNvSpPr>
            <a:spLocks noChangeArrowheads="1"/>
          </p:cNvSpPr>
          <p:nvPr/>
        </p:nvSpPr>
        <p:spPr bwMode="auto">
          <a:xfrm>
            <a:off x="2438400" y="5486400"/>
            <a:ext cx="15319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Redundancy </a:t>
            </a:r>
          </a:p>
          <a:p>
            <a:r>
              <a:rPr lang="en-US"/>
              <a:t>Module</a:t>
            </a:r>
          </a:p>
        </p:txBody>
      </p:sp>
      <p:sp>
        <p:nvSpPr>
          <p:cNvPr id="10249" name="Rectangle 10"/>
          <p:cNvSpPr>
            <a:spLocks noChangeArrowheads="1"/>
          </p:cNvSpPr>
          <p:nvPr/>
        </p:nvSpPr>
        <p:spPr bwMode="auto">
          <a:xfrm>
            <a:off x="5867400" y="4876800"/>
            <a:ext cx="1833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Communication</a:t>
            </a:r>
          </a:p>
          <a:p>
            <a:r>
              <a:rPr lang="en-US"/>
              <a:t>Module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2476501" y="4686300"/>
            <a:ext cx="1752600" cy="3175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3390900" y="4076700"/>
            <a:ext cx="1828800" cy="76200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4495800" y="3125788"/>
            <a:ext cx="1827213" cy="3144837"/>
            <a:chOff x="4495800" y="3125788"/>
            <a:chExt cx="1827213" cy="3144837"/>
          </a:xfrm>
        </p:grpSpPr>
        <p:sp>
          <p:nvSpPr>
            <p:cNvPr id="10246" name="Rectangle 7"/>
            <p:cNvSpPr>
              <a:spLocks noChangeArrowheads="1"/>
            </p:cNvSpPr>
            <p:nvPr/>
          </p:nvSpPr>
          <p:spPr bwMode="auto">
            <a:xfrm>
              <a:off x="4495800" y="5562600"/>
              <a:ext cx="1827213" cy="708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Remote Chassis</a:t>
              </a:r>
            </a:p>
            <a:p>
              <a:r>
                <a:rPr lang="en-US"/>
                <a:t>Communicator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rot="5400000" flipH="1" flipV="1">
              <a:off x="3849688" y="4381500"/>
              <a:ext cx="2513012" cy="1588"/>
            </a:xfrm>
            <a:prstGeom prst="straightConnector1">
              <a:avLst/>
            </a:prstGeom>
            <a:ln w="1905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Straight Arrow Connector 15"/>
          <p:cNvCxnSpPr/>
          <p:nvPr/>
        </p:nvCxnSpPr>
        <p:spPr>
          <a:xfrm rot="16200000" flipV="1">
            <a:off x="4953000" y="3810000"/>
            <a:ext cx="2133600" cy="152400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4" name="Rectangle 25"/>
          <p:cNvSpPr>
            <a:spLocks noChangeArrowheads="1"/>
          </p:cNvSpPr>
          <p:nvPr/>
        </p:nvSpPr>
        <p:spPr bwMode="auto">
          <a:xfrm>
            <a:off x="7239000" y="5638800"/>
            <a:ext cx="1373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Blank Slots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rot="16200000" flipV="1">
            <a:off x="6400800" y="4267200"/>
            <a:ext cx="2667000" cy="228600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3"/>
          <a:srcRect r="5085" b="28572"/>
          <a:stretch>
            <a:fillRect/>
          </a:stretch>
        </p:blipFill>
        <p:spPr bwMode="auto">
          <a:xfrm>
            <a:off x="152400" y="685800"/>
            <a:ext cx="8534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152400" y="76200"/>
            <a:ext cx="8991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 smtClean="0">
                <a:solidFill>
                  <a:srgbClr val="9900FF"/>
                </a:solidFill>
              </a:rPr>
              <a:t>Ten Module Remote </a:t>
            </a:r>
            <a:r>
              <a:rPr lang="en-US" sz="2800" dirty="0">
                <a:solidFill>
                  <a:srgbClr val="9900FF"/>
                </a:solidFill>
              </a:rPr>
              <a:t>Chassis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3505200"/>
            <a:ext cx="3962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Field Devices:</a:t>
            </a:r>
          </a:p>
          <a:p>
            <a:pPr lvl="1">
              <a:buFontTx/>
              <a:buChar char="-"/>
            </a:pPr>
            <a:r>
              <a:rPr lang="en-US" sz="2400" dirty="0" smtClean="0"/>
              <a:t> temperature sensors</a:t>
            </a:r>
          </a:p>
          <a:p>
            <a:pPr lvl="1">
              <a:buFontTx/>
              <a:buChar char="-"/>
            </a:pPr>
            <a:r>
              <a:rPr lang="en-US" sz="2400" dirty="0" smtClean="0"/>
              <a:t> pressure gauges</a:t>
            </a:r>
          </a:p>
          <a:p>
            <a:pPr lvl="1">
              <a:buFontTx/>
              <a:buChar char="-"/>
            </a:pPr>
            <a:r>
              <a:rPr lang="en-US" sz="2400" dirty="0" smtClean="0"/>
              <a:t> vacuum gauges</a:t>
            </a:r>
          </a:p>
          <a:p>
            <a:pPr lvl="1">
              <a:buFontTx/>
              <a:buChar char="-"/>
            </a:pPr>
            <a:r>
              <a:rPr lang="en-US" sz="2400" dirty="0" smtClean="0"/>
              <a:t> cryogenic level gauges</a:t>
            </a:r>
          </a:p>
          <a:p>
            <a:pPr lvl="1">
              <a:buFontTx/>
              <a:buChar char="-"/>
            </a:pPr>
            <a:r>
              <a:rPr lang="en-US" sz="2400" dirty="0" smtClean="0"/>
              <a:t> relays</a:t>
            </a:r>
          </a:p>
          <a:p>
            <a:pPr lvl="1">
              <a:buFontTx/>
              <a:buChar char="-"/>
            </a:pPr>
            <a:r>
              <a:rPr lang="en-US" sz="2400" dirty="0" smtClean="0"/>
              <a:t> voltage, current gauges</a:t>
            </a:r>
          </a:p>
          <a:p>
            <a:pPr lvl="1">
              <a:buFontTx/>
              <a:buChar char="-"/>
            </a:pPr>
            <a:r>
              <a:rPr lang="en-US" sz="2400" dirty="0" smtClean="0"/>
              <a:t> flow meters</a:t>
            </a:r>
          </a:p>
          <a:p>
            <a:pPr lvl="1">
              <a:buFontTx/>
              <a:buChar char="-"/>
            </a:pPr>
            <a:r>
              <a:rPr lang="en-US" sz="2400" dirty="0" smtClean="0"/>
              <a:t> many others</a:t>
            </a:r>
          </a:p>
          <a:p>
            <a:pPr>
              <a:buFontTx/>
              <a:buChar char="-"/>
            </a:pPr>
            <a:endParaRPr lang="en-US" sz="2400" dirty="0" smtClean="0"/>
          </a:p>
        </p:txBody>
      </p:sp>
      <p:grpSp>
        <p:nvGrpSpPr>
          <p:cNvPr id="12" name="Group 11"/>
          <p:cNvGrpSpPr/>
          <p:nvPr/>
        </p:nvGrpSpPr>
        <p:grpSpPr>
          <a:xfrm>
            <a:off x="304800" y="2971800"/>
            <a:ext cx="1443472" cy="1512332"/>
            <a:chOff x="762000" y="4267200"/>
            <a:chExt cx="1443472" cy="1512332"/>
          </a:xfrm>
        </p:grpSpPr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762000" y="5410200"/>
              <a:ext cx="144347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/>
                <a:t>Power supply</a:t>
              </a:r>
              <a:endParaRPr lang="en-US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rot="5400000" flipH="1" flipV="1">
              <a:off x="571500" y="4762500"/>
              <a:ext cx="1143000" cy="152400"/>
            </a:xfrm>
            <a:prstGeom prst="straightConnector1">
              <a:avLst/>
            </a:prstGeom>
            <a:ln w="1905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838200" y="3124200"/>
            <a:ext cx="1827213" cy="2155825"/>
            <a:chOff x="4495800" y="3049588"/>
            <a:chExt cx="1827213" cy="2155825"/>
          </a:xfrm>
        </p:grpSpPr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4495800" y="4497388"/>
              <a:ext cx="1827213" cy="708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/>
                <a:t>Remote Chassis</a:t>
              </a:r>
            </a:p>
            <a:p>
              <a:r>
                <a:rPr lang="en-US" dirty="0"/>
                <a:t>Communicator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rot="5400000" flipH="1" flipV="1">
              <a:off x="5220494" y="3772694"/>
              <a:ext cx="1447800" cy="1588"/>
            </a:xfrm>
            <a:prstGeom prst="straightConnector1">
              <a:avLst/>
            </a:prstGeom>
            <a:ln w="1905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7086600" y="3124200"/>
            <a:ext cx="1787669" cy="1512332"/>
            <a:chOff x="762000" y="4267200"/>
            <a:chExt cx="1787669" cy="1512332"/>
          </a:xfrm>
        </p:grpSpPr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762000" y="5410200"/>
              <a:ext cx="178766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/>
                <a:t>DC Input Module</a:t>
              </a:r>
              <a:endParaRPr lang="en-US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rot="5400000" flipH="1" flipV="1">
              <a:off x="571500" y="4762500"/>
              <a:ext cx="1143000" cy="152400"/>
            </a:xfrm>
            <a:prstGeom prst="straightConnector1">
              <a:avLst/>
            </a:prstGeom>
            <a:ln w="1905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143000"/>
            <a:ext cx="79216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-152400"/>
            <a:ext cx="7772400" cy="14478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rgbClr val="9900FF"/>
                </a:solidFill>
              </a:rPr>
              <a:t>Human Machine Interface (HMI)</a:t>
            </a:r>
            <a:br>
              <a:rPr lang="en-US" sz="3600" dirty="0" smtClean="0">
                <a:solidFill>
                  <a:srgbClr val="9900FF"/>
                </a:solidFill>
              </a:rPr>
            </a:br>
            <a:r>
              <a:rPr lang="en-US" sz="3600" dirty="0" smtClean="0">
                <a:solidFill>
                  <a:srgbClr val="9900FF"/>
                </a:solidFill>
              </a:rPr>
              <a:t>RSVIEW &amp; RS-Studio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44562"/>
          </a:xfrm>
        </p:spPr>
        <p:txBody>
          <a:bodyPr/>
          <a:lstStyle/>
          <a:p>
            <a:r>
              <a:rPr lang="en-US" dirty="0" smtClean="0"/>
              <a:t>Alarm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Goals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All alarms require operator action</a:t>
            </a:r>
          </a:p>
          <a:p>
            <a:pPr marL="1371600" lvl="2" indent="-514350"/>
            <a:r>
              <a:rPr lang="en-US" dirty="0" smtClean="0"/>
              <a:t>otherwise “alarm” is a nuisance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Single problem </a:t>
            </a:r>
            <a:r>
              <a:rPr lang="en-US" dirty="0" smtClean="0">
                <a:sym typeface="Wingdings" pitchFamily="2" charset="2"/>
              </a:rPr>
              <a:t>gives single alarm</a:t>
            </a:r>
          </a:p>
          <a:p>
            <a:pPr marL="1371600" lvl="2" indent="-457200"/>
            <a:r>
              <a:rPr lang="en-US" dirty="0" smtClean="0">
                <a:sym typeface="Wingdings" pitchFamily="2" charset="2"/>
              </a:rPr>
              <a:t>alarm filtering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>
                <a:sym typeface="Wingdings" pitchFamily="2" charset="2"/>
              </a:rPr>
              <a:t>Context sensitive alarms</a:t>
            </a:r>
          </a:p>
          <a:p>
            <a:pPr marL="1371600" lvl="2" indent="-457200"/>
            <a:r>
              <a:rPr lang="en-US" dirty="0" smtClean="0">
                <a:sym typeface="Wingdings" pitchFamily="2" charset="2"/>
              </a:rPr>
              <a:t>no alarm on device if not being used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>
                <a:sym typeface="Wingdings" pitchFamily="2" charset="2"/>
              </a:rPr>
              <a:t>Alarm shelving</a:t>
            </a:r>
          </a:p>
          <a:p>
            <a:pPr marL="1371600" lvl="2" indent="-514350"/>
            <a:r>
              <a:rPr lang="en-US" dirty="0" smtClean="0">
                <a:sym typeface="Wingdings" pitchFamily="2" charset="2"/>
              </a:rPr>
              <a:t>remove from alarm screen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Will use EPICS alarm system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alarm state machines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Monitoring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</a:t>
            </a:r>
            <a:r>
              <a:rPr lang="en-US" dirty="0" smtClean="0"/>
              <a:t>cope</a:t>
            </a:r>
          </a:p>
          <a:p>
            <a:pPr lvl="1"/>
            <a:r>
              <a:rPr lang="en-US" dirty="0" smtClean="0"/>
              <a:t>detector and electronics health and performance</a:t>
            </a:r>
          </a:p>
          <a:p>
            <a:pPr lvl="1"/>
            <a:r>
              <a:rPr lang="en-US" dirty="0" smtClean="0"/>
              <a:t>data quality</a:t>
            </a:r>
          </a:p>
          <a:p>
            <a:pPr lvl="1"/>
            <a:r>
              <a:rPr lang="en-US" dirty="0" smtClean="0"/>
              <a:t>hall infrastructure and environment</a:t>
            </a:r>
          </a:p>
          <a:p>
            <a:pPr lvl="1"/>
            <a:r>
              <a:rPr lang="en-US" dirty="0" smtClean="0"/>
              <a:t>computer and networking systems</a:t>
            </a:r>
          </a:p>
          <a:p>
            <a:pPr lvl="1"/>
            <a:r>
              <a:rPr lang="en-US" dirty="0" smtClean="0"/>
              <a:t>accelerator performance</a:t>
            </a:r>
          </a:p>
          <a:p>
            <a:pPr lvl="1"/>
            <a:r>
              <a:rPr lang="en-US" dirty="0" smtClean="0"/>
              <a:t>computer center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Time scales vary tremendously</a:t>
            </a:r>
          </a:p>
          <a:p>
            <a:pPr lvl="1"/>
            <a:r>
              <a:rPr lang="en-US" dirty="0" smtClean="0"/>
              <a:t>from seconds to hours!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638800"/>
          </a:xfrm>
        </p:spPr>
        <p:txBody>
          <a:bodyPr>
            <a:normAutofit/>
          </a:bodyPr>
          <a:lstStyle/>
          <a:p>
            <a:r>
              <a:rPr lang="en-US" dirty="0" smtClean="0"/>
              <a:t>Types of information to be monitored</a:t>
            </a:r>
          </a:p>
          <a:p>
            <a:pPr lvl="1"/>
            <a:r>
              <a:rPr lang="en-US" dirty="0" smtClean="0"/>
              <a:t>from DAQ</a:t>
            </a:r>
          </a:p>
          <a:p>
            <a:pPr lvl="2"/>
            <a:r>
              <a:rPr lang="en-US" dirty="0" smtClean="0"/>
              <a:t>physics triggers, in monitoring farm</a:t>
            </a:r>
          </a:p>
          <a:p>
            <a:pPr lvl="2"/>
            <a:r>
              <a:rPr lang="en-US" dirty="0" smtClean="0"/>
              <a:t>non-physics triggers</a:t>
            </a:r>
          </a:p>
          <a:p>
            <a:pPr lvl="3"/>
            <a:r>
              <a:rPr lang="en-US" dirty="0" smtClean="0"/>
              <a:t>sync events</a:t>
            </a:r>
          </a:p>
          <a:p>
            <a:pPr lvl="3"/>
            <a:r>
              <a:rPr lang="en-US" dirty="0" smtClean="0"/>
              <a:t>calibration events</a:t>
            </a:r>
          </a:p>
          <a:p>
            <a:pPr lvl="2"/>
            <a:r>
              <a:rPr lang="en-US" dirty="0" smtClean="0"/>
              <a:t>other data in data stream</a:t>
            </a:r>
          </a:p>
          <a:p>
            <a:pPr lvl="3"/>
            <a:r>
              <a:rPr lang="en-US" dirty="0" smtClean="0"/>
              <a:t>scaler data</a:t>
            </a:r>
          </a:p>
          <a:p>
            <a:pPr lvl="3"/>
            <a:r>
              <a:rPr lang="en-US" dirty="0" smtClean="0"/>
              <a:t>component performance information</a:t>
            </a:r>
          </a:p>
          <a:p>
            <a:pPr lvl="1"/>
            <a:r>
              <a:rPr lang="en-US" dirty="0" smtClean="0"/>
              <a:t>controls system information</a:t>
            </a:r>
          </a:p>
          <a:p>
            <a:pPr lvl="1"/>
            <a:r>
              <a:rPr lang="en-US" dirty="0" smtClean="0"/>
              <a:t>video</a:t>
            </a:r>
          </a:p>
          <a:p>
            <a:pPr lvl="1"/>
            <a:r>
              <a:rPr lang="en-US" dirty="0" smtClean="0"/>
              <a:t>web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94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Audiences</a:t>
            </a:r>
          </a:p>
          <a:p>
            <a:pPr lvl="1"/>
            <a:r>
              <a:rPr lang="en-US" dirty="0" smtClean="0"/>
              <a:t>shift personnel</a:t>
            </a:r>
          </a:p>
          <a:p>
            <a:pPr lvl="2"/>
            <a:r>
              <a:rPr lang="en-US" dirty="0" smtClean="0"/>
              <a:t>full, broad spectrum of tools, in counting house</a:t>
            </a:r>
          </a:p>
          <a:p>
            <a:pPr lvl="2"/>
            <a:r>
              <a:rPr lang="en-US" dirty="0" smtClean="0"/>
              <a:t>rapid response</a:t>
            </a:r>
          </a:p>
          <a:p>
            <a:pPr lvl="2"/>
            <a:r>
              <a:rPr lang="en-US" dirty="0" smtClean="0"/>
              <a:t>uniform look-and-feel</a:t>
            </a:r>
          </a:p>
          <a:p>
            <a:pPr lvl="2"/>
            <a:r>
              <a:rPr lang="en-US" dirty="0" smtClean="0"/>
              <a:t>expert screens, with guidance</a:t>
            </a:r>
          </a:p>
          <a:p>
            <a:pPr lvl="1"/>
            <a:r>
              <a:rPr lang="en-US" dirty="0" smtClean="0"/>
              <a:t>detector experts</a:t>
            </a:r>
          </a:p>
          <a:p>
            <a:pPr lvl="2"/>
            <a:r>
              <a:rPr lang="en-US" dirty="0" smtClean="0"/>
              <a:t>specialized tools</a:t>
            </a:r>
          </a:p>
          <a:p>
            <a:pPr lvl="2"/>
            <a:r>
              <a:rPr lang="en-US" dirty="0" smtClean="0"/>
              <a:t>uniform look-and-feel not as important</a:t>
            </a:r>
          </a:p>
          <a:p>
            <a:pPr lvl="2"/>
            <a:r>
              <a:rPr lang="en-US" dirty="0" smtClean="0"/>
              <a:t>available from off-site</a:t>
            </a:r>
          </a:p>
          <a:p>
            <a:pPr lvl="1"/>
            <a:r>
              <a:rPr lang="en-US" dirty="0" smtClean="0"/>
              <a:t>accelerator operators</a:t>
            </a:r>
          </a:p>
          <a:p>
            <a:pPr lvl="2"/>
            <a:r>
              <a:rPr lang="en-US" dirty="0" smtClean="0"/>
              <a:t>subset of Hall D operating parameters</a:t>
            </a:r>
          </a:p>
          <a:p>
            <a:pPr lvl="1"/>
            <a:r>
              <a:rPr lang="en-US" dirty="0" smtClean="0"/>
              <a:t>management</a:t>
            </a:r>
          </a:p>
          <a:p>
            <a:pPr lvl="2"/>
            <a:r>
              <a:rPr lang="en-US" dirty="0" smtClean="0"/>
              <a:t>overall experiment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791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Monitoring Tools</a:t>
            </a:r>
          </a:p>
          <a:p>
            <a:pPr lvl="1"/>
            <a:r>
              <a:rPr lang="en-US" dirty="0" smtClean="0"/>
              <a:t>event analyzer in monitoring farm</a:t>
            </a:r>
          </a:p>
          <a:p>
            <a:pPr lvl="2"/>
            <a:r>
              <a:rPr lang="en-US" dirty="0" smtClean="0"/>
              <a:t>partial reconstruction of physics events</a:t>
            </a:r>
          </a:p>
          <a:p>
            <a:pPr lvl="2"/>
            <a:r>
              <a:rPr lang="en-US" dirty="0" smtClean="0"/>
              <a:t>ROOT-based histograms (occupancy, etc.)</a:t>
            </a:r>
          </a:p>
          <a:p>
            <a:pPr lvl="2"/>
            <a:r>
              <a:rPr lang="en-US" dirty="0" smtClean="0"/>
              <a:t>can generate alarms</a:t>
            </a:r>
          </a:p>
          <a:p>
            <a:pPr lvl="1"/>
            <a:r>
              <a:rPr lang="en-US" dirty="0" smtClean="0"/>
              <a:t>other programs analyze non-physics data in DAQ stream</a:t>
            </a:r>
          </a:p>
          <a:p>
            <a:pPr lvl="1"/>
            <a:r>
              <a:rPr lang="en-US" dirty="0" err="1" smtClean="0"/>
              <a:t>archiver</a:t>
            </a:r>
            <a:endParaRPr lang="en-US" dirty="0" smtClean="0"/>
          </a:p>
          <a:p>
            <a:pPr lvl="2"/>
            <a:r>
              <a:rPr lang="en-US" dirty="0" smtClean="0"/>
              <a:t>controls and monitoring information</a:t>
            </a:r>
          </a:p>
          <a:p>
            <a:pPr lvl="2"/>
            <a:r>
              <a:rPr lang="en-US" dirty="0" smtClean="0"/>
              <a:t>EPICS utility, uses relational database</a:t>
            </a:r>
          </a:p>
          <a:p>
            <a:pPr lvl="2"/>
            <a:r>
              <a:rPr lang="en-US" dirty="0" smtClean="0"/>
              <a:t>web-based viewer</a:t>
            </a:r>
          </a:p>
          <a:p>
            <a:pPr lvl="1"/>
            <a:r>
              <a:rPr lang="en-US" dirty="0" smtClean="0"/>
              <a:t>event display</a:t>
            </a:r>
          </a:p>
          <a:p>
            <a:pPr lvl="2"/>
            <a:r>
              <a:rPr lang="en-US" dirty="0" smtClean="0"/>
              <a:t>essential!</a:t>
            </a:r>
          </a:p>
          <a:p>
            <a:pPr lvl="2"/>
            <a:r>
              <a:rPr lang="en-US" dirty="0" smtClean="0"/>
              <a:t>live events from data stream or from file</a:t>
            </a:r>
          </a:p>
          <a:p>
            <a:pPr lvl="1"/>
            <a:r>
              <a:rPr lang="en-US" dirty="0" smtClean="0"/>
              <a:t>electronic logbook</a:t>
            </a:r>
          </a:p>
          <a:p>
            <a:pPr lvl="2"/>
            <a:r>
              <a:rPr lang="en-US" dirty="0" smtClean="0"/>
              <a:t>extensive searching and cross-indexing</a:t>
            </a:r>
          </a:p>
          <a:p>
            <a:pPr lvl="2"/>
            <a:r>
              <a:rPr lang="en-US" dirty="0" smtClean="0"/>
              <a:t>problem tracker/resolution facility</a:t>
            </a:r>
          </a:p>
          <a:p>
            <a:pPr lvl="2"/>
            <a:r>
              <a:rPr lang="en-US" dirty="0" smtClean="0"/>
              <a:t>automatically notifies experts of problems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Software and Computers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Although we:</a:t>
            </a:r>
          </a:p>
          <a:p>
            <a:r>
              <a:rPr lang="en-US" dirty="0" smtClean="0"/>
              <a:t>Rely on JLab DAQ group for a lot of software</a:t>
            </a:r>
          </a:p>
          <a:p>
            <a:r>
              <a:rPr lang="en-US" dirty="0" smtClean="0"/>
              <a:t>Use EPICS toolkit</a:t>
            </a:r>
          </a:p>
          <a:p>
            <a:r>
              <a:rPr lang="en-US" dirty="0" smtClean="0"/>
              <a:t>Rely on standards as much as possible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Still:  </a:t>
            </a:r>
          </a:p>
          <a:p>
            <a:r>
              <a:rPr lang="en-US" dirty="0" smtClean="0"/>
              <a:t>A lot of custom software needed for integration</a:t>
            </a:r>
          </a:p>
          <a:p>
            <a:r>
              <a:rPr lang="en-US" dirty="0" smtClean="0"/>
              <a:t>Expect order of 100K lines-of-code needed</a:t>
            </a:r>
          </a:p>
          <a:p>
            <a:r>
              <a:rPr lang="en-US" dirty="0" smtClean="0"/>
              <a:t>Manpower is allocated for this</a:t>
            </a:r>
          </a:p>
          <a:p>
            <a:r>
              <a:rPr lang="en-US" dirty="0" smtClean="0"/>
              <a:t>This is a typical amount of code for experiment this size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1295400"/>
          <a:ext cx="6858000" cy="444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5800"/>
                <a:gridCol w="2362200"/>
              </a:tblGrid>
              <a:tr h="152400">
                <a:tc>
                  <a:txBody>
                    <a:bodyPr/>
                    <a:lstStyle/>
                    <a:p>
                      <a:r>
                        <a:rPr lang="en-US" dirty="0" smtClean="0"/>
                        <a:t>Hardware</a:t>
                      </a:r>
                      <a:r>
                        <a:rPr lang="en-US" baseline="0" dirty="0" smtClean="0"/>
                        <a:t> 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Single-board</a:t>
                      </a:r>
                      <a:r>
                        <a:rPr lang="en-US" baseline="0" dirty="0" smtClean="0"/>
                        <a:t> computers in front-end crates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Event builder nodes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Farm nodes</a:t>
                      </a:r>
                      <a:r>
                        <a:rPr lang="en-US" baseline="0" dirty="0" smtClean="0"/>
                        <a:t> (monitoring farm)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Farm nodes (full L3 farm, after upgrade)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~50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Event recorder node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RAID system (16 </a:t>
                      </a:r>
                      <a:r>
                        <a:rPr lang="en-US" dirty="0" err="1" smtClean="0"/>
                        <a:t>TBytes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File server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Experiment Control System servers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Other controls servers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Misc desktops, laptops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Allen-Bradley PLC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24000" y="304800"/>
            <a:ext cx="556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9900FF"/>
                </a:solidFill>
              </a:rPr>
              <a:t>Computer Equipment in Hall 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Maintenance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rapid response contracts for critical items</a:t>
            </a:r>
          </a:p>
          <a:p>
            <a:pPr lvl="2"/>
            <a:r>
              <a:rPr lang="en-US" dirty="0" smtClean="0"/>
              <a:t>RAID, fileserver, network switch, main UPS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redundancy/spares for others</a:t>
            </a:r>
          </a:p>
          <a:p>
            <a:pPr lvl="2"/>
            <a:r>
              <a:rPr lang="en-US" dirty="0" smtClean="0"/>
              <a:t>ROCs, event builders/recorder, farm nodes</a:t>
            </a:r>
          </a:p>
          <a:p>
            <a:pPr lvl="2"/>
            <a:r>
              <a:rPr lang="en-US" dirty="0" smtClean="0"/>
              <a:t>can operate with reduced capacity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Future Outlook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724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Rapidly changing field, constant new developments</a:t>
            </a:r>
          </a:p>
          <a:p>
            <a:r>
              <a:rPr lang="en-US" dirty="0" smtClean="0"/>
              <a:t>Our choices meet requirements for Hall D operation</a:t>
            </a:r>
          </a:p>
          <a:p>
            <a:r>
              <a:rPr lang="en-US" dirty="0" smtClean="0"/>
              <a:t>Are carefully monitoring developments:</a:t>
            </a:r>
          </a:p>
          <a:p>
            <a:pPr lvl="1"/>
            <a:r>
              <a:rPr lang="en-US" dirty="0" smtClean="0"/>
              <a:t>multi-core computers</a:t>
            </a:r>
          </a:p>
          <a:p>
            <a:pPr lvl="1"/>
            <a:r>
              <a:rPr lang="en-US" dirty="0" smtClean="0"/>
              <a:t>faster network hardware</a:t>
            </a:r>
          </a:p>
          <a:p>
            <a:pPr lvl="1"/>
            <a:r>
              <a:rPr lang="en-US" dirty="0" smtClean="0"/>
              <a:t>improved utilities</a:t>
            </a:r>
          </a:p>
          <a:p>
            <a:pPr lvl="1"/>
            <a:r>
              <a:rPr lang="en-US" dirty="0" smtClean="0"/>
              <a:t>minimize number of buses and protocols if possible</a:t>
            </a:r>
          </a:p>
          <a:p>
            <a:pPr lvl="1"/>
            <a:endParaRPr lang="en-US" dirty="0"/>
          </a:p>
          <a:p>
            <a:r>
              <a:rPr lang="en-US" dirty="0" smtClean="0"/>
              <a:t>Change of plans requires evaluation of available time, manpower, money!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8. Summary and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Typical requirements for experiment this size</a:t>
            </a:r>
          </a:p>
          <a:p>
            <a:pPr lvl="1"/>
            <a:r>
              <a:rPr lang="en-US" dirty="0" smtClean="0"/>
              <a:t>about same number of readout, controls, and monitoring channels</a:t>
            </a:r>
          </a:p>
          <a:p>
            <a:r>
              <a:rPr lang="en-US" dirty="0" smtClean="0"/>
              <a:t> Three-tier controls architecture</a:t>
            </a:r>
          </a:p>
          <a:p>
            <a:pPr lvl="1"/>
            <a:r>
              <a:rPr lang="en-US" dirty="0" smtClean="0"/>
              <a:t>allows integration of all control functions</a:t>
            </a:r>
          </a:p>
          <a:p>
            <a:r>
              <a:rPr lang="en-US" dirty="0" smtClean="0"/>
              <a:t>Rely heavily on other groups, standards</a:t>
            </a:r>
          </a:p>
          <a:p>
            <a:pPr lvl="1"/>
            <a:r>
              <a:rPr lang="en-US" dirty="0" smtClean="0"/>
              <a:t>minimize amount of custom software needed</a:t>
            </a:r>
          </a:p>
          <a:p>
            <a:pPr lvl="1"/>
            <a:r>
              <a:rPr lang="en-US" dirty="0" smtClean="0"/>
              <a:t>need to develop about 100k LOC</a:t>
            </a:r>
          </a:p>
          <a:p>
            <a:r>
              <a:rPr lang="en-US" dirty="0" smtClean="0"/>
              <a:t>Actively keeping track of new developments</a:t>
            </a:r>
          </a:p>
          <a:p>
            <a:pPr lvl="1"/>
            <a:r>
              <a:rPr lang="en-US" dirty="0" smtClean="0"/>
              <a:t>depending on available resources</a:t>
            </a:r>
          </a:p>
          <a:p>
            <a:r>
              <a:rPr lang="en-US" dirty="0" smtClean="0"/>
              <a:t>Minimize protocols, buses, packages, standards</a:t>
            </a:r>
          </a:p>
          <a:p>
            <a:pPr lvl="1"/>
            <a:r>
              <a:rPr lang="en-US" dirty="0" smtClean="0"/>
              <a:t>simpler</a:t>
            </a:r>
          </a:p>
          <a:p>
            <a:pPr lvl="1"/>
            <a:r>
              <a:rPr lang="en-US" dirty="0" smtClean="0"/>
              <a:t>less manpower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z="3600" smtClean="0"/>
              <a:t>Field Devices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43000"/>
            <a:ext cx="3810000" cy="4953000"/>
          </a:xfrm>
        </p:spPr>
        <p:txBody>
          <a:bodyPr/>
          <a:lstStyle/>
          <a:p>
            <a:pPr eaLnBrk="1" hangingPunct="1"/>
            <a:r>
              <a:rPr lang="en-US" dirty="0" smtClean="0"/>
              <a:t>Temperature Sensors</a:t>
            </a:r>
          </a:p>
          <a:p>
            <a:pPr eaLnBrk="1" hangingPunct="1"/>
            <a:r>
              <a:rPr lang="en-US" dirty="0" smtClean="0"/>
              <a:t>Magnetic field measurements</a:t>
            </a:r>
          </a:p>
          <a:p>
            <a:pPr eaLnBrk="1" hangingPunct="1"/>
            <a:r>
              <a:rPr lang="en-US" dirty="0" smtClean="0"/>
              <a:t>Pressure gauges</a:t>
            </a:r>
          </a:p>
          <a:p>
            <a:pPr eaLnBrk="1" hangingPunct="1"/>
            <a:r>
              <a:rPr lang="en-US" dirty="0" smtClean="0"/>
              <a:t>Vacuum gauges</a:t>
            </a:r>
          </a:p>
          <a:p>
            <a:pPr eaLnBrk="1" hangingPunct="1"/>
            <a:r>
              <a:rPr lang="en-US" dirty="0" smtClean="0"/>
              <a:t>Cryogenic Liquid Level Meters</a:t>
            </a:r>
          </a:p>
          <a:p>
            <a:pPr eaLnBrk="1" hangingPunct="1"/>
            <a:r>
              <a:rPr lang="en-US" dirty="0" smtClean="0"/>
              <a:t>RS232/ RS434, etc</a:t>
            </a:r>
          </a:p>
          <a:p>
            <a:pPr eaLnBrk="1" hangingPunct="1"/>
            <a:r>
              <a:rPr lang="en-US" dirty="0" smtClean="0"/>
              <a:t>Relays</a:t>
            </a:r>
          </a:p>
        </p:txBody>
      </p:sp>
      <p:sp>
        <p:nvSpPr>
          <p:cNvPr id="12292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3810000" cy="4953000"/>
          </a:xfrm>
        </p:spPr>
        <p:txBody>
          <a:bodyPr/>
          <a:lstStyle/>
          <a:p>
            <a:pPr eaLnBrk="1" hangingPunct="1"/>
            <a:r>
              <a:rPr lang="en-US" dirty="0" smtClean="0"/>
              <a:t>Voltage Taps</a:t>
            </a:r>
          </a:p>
          <a:p>
            <a:pPr eaLnBrk="1" hangingPunct="1"/>
            <a:r>
              <a:rPr lang="en-US" dirty="0" smtClean="0"/>
              <a:t>Current measurements</a:t>
            </a:r>
          </a:p>
          <a:p>
            <a:pPr eaLnBrk="1" hangingPunct="1"/>
            <a:r>
              <a:rPr lang="en-US" dirty="0" smtClean="0"/>
              <a:t>Strain gauges</a:t>
            </a:r>
          </a:p>
          <a:p>
            <a:pPr eaLnBrk="1" hangingPunct="1"/>
            <a:r>
              <a:rPr lang="en-US" dirty="0" smtClean="0"/>
              <a:t>Motor drivers (DC &amp; AC)</a:t>
            </a:r>
          </a:p>
          <a:p>
            <a:pPr eaLnBrk="1" hangingPunct="1"/>
            <a:r>
              <a:rPr lang="en-US" dirty="0" smtClean="0"/>
              <a:t>LVDT &amp; position indicators</a:t>
            </a:r>
          </a:p>
          <a:p>
            <a:pPr eaLnBrk="1" hangingPunct="1"/>
            <a:r>
              <a:rPr lang="en-US" dirty="0" smtClean="0"/>
              <a:t>Flow Measurements</a:t>
            </a:r>
          </a:p>
          <a:p>
            <a:pPr eaLnBrk="1" hangingPunct="1"/>
            <a:r>
              <a:rPr lang="en-US" dirty="0" smtClean="0"/>
              <a:t>Encoders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eaLnBrk="1" hangingPunct="1"/>
            <a:r>
              <a:rPr lang="en-US" sz="3600" smtClean="0"/>
              <a:t>Cabling and Racks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838200"/>
            <a:ext cx="3810000" cy="5257800"/>
          </a:xfrm>
        </p:spPr>
        <p:txBody>
          <a:bodyPr/>
          <a:lstStyle/>
          <a:p>
            <a:pPr eaLnBrk="1" hangingPunct="1"/>
            <a:r>
              <a:rPr lang="en-US" sz="1600" smtClean="0"/>
              <a:t>PLC Rack</a:t>
            </a:r>
          </a:p>
          <a:p>
            <a:pPr eaLnBrk="1" hangingPunct="1"/>
            <a:endParaRPr lang="en-US" smtClean="0"/>
          </a:p>
        </p:txBody>
      </p:sp>
      <p:sp>
        <p:nvSpPr>
          <p:cNvPr id="15364" name="Content Placeholder 3"/>
          <p:cNvSpPr>
            <a:spLocks noGrp="1"/>
          </p:cNvSpPr>
          <p:nvPr>
            <p:ph sz="half" idx="2"/>
          </p:nvPr>
        </p:nvSpPr>
        <p:spPr>
          <a:xfrm>
            <a:off x="3962400" y="838200"/>
            <a:ext cx="4495800" cy="5257800"/>
          </a:xfrm>
        </p:spPr>
        <p:txBody>
          <a:bodyPr/>
          <a:lstStyle/>
          <a:p>
            <a:pPr eaLnBrk="1" hangingPunct="1"/>
            <a:r>
              <a:rPr lang="en-US" sz="1600" smtClean="0"/>
              <a:t>Local Control Rack / Signal Conditioning</a:t>
            </a:r>
          </a:p>
          <a:p>
            <a:pPr eaLnBrk="1" hangingPunct="1"/>
            <a:endParaRPr lang="en-US" sz="1200" smtClean="0"/>
          </a:p>
        </p:txBody>
      </p:sp>
      <p:pic>
        <p:nvPicPr>
          <p:cNvPr id="15365" name="Picture 4" descr="P31000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838" y="1460500"/>
            <a:ext cx="3306762" cy="504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5" descr="P310002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1143000"/>
            <a:ext cx="1752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6" descr="P3100019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1143000"/>
            <a:ext cx="2209800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7" descr="P3100022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38600" y="4191000"/>
            <a:ext cx="1828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8" descr="P3100021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00800" y="4191000"/>
            <a:ext cx="1828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smtClean="0"/>
              <a:t>Function Block Program</a:t>
            </a:r>
          </a:p>
        </p:txBody>
      </p:sp>
      <p:pic>
        <p:nvPicPr>
          <p:cNvPr id="7171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609600"/>
            <a:ext cx="6773863" cy="4572000"/>
          </a:xfrm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83375" y="1981200"/>
            <a:ext cx="492125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>
            <a:off x="1752600" y="2438400"/>
            <a:ext cx="5257800" cy="685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4" name="Rectangle 8"/>
          <p:cNvSpPr>
            <a:spLocks noChangeArrowheads="1"/>
          </p:cNvSpPr>
          <p:nvPr/>
        </p:nvSpPr>
        <p:spPr bwMode="auto">
          <a:xfrm>
            <a:off x="1828800" y="5410200"/>
            <a:ext cx="4572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One PID Function block can have over 160 parameters in it.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smtClean="0"/>
              <a:t>Ladder Logic Program</a:t>
            </a:r>
          </a:p>
        </p:txBody>
      </p:sp>
      <p:pic>
        <p:nvPicPr>
          <p:cNvPr id="6147" name="Picture 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762000"/>
            <a:ext cx="9144000" cy="6096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36F3F-FBF0-48D7-9D4B-F4B8D1DDF506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ctr"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2821</TotalTime>
  <Words>1978</Words>
  <Application>Microsoft Office PowerPoint</Application>
  <PresentationFormat>On-screen Show (4:3)</PresentationFormat>
  <Paragraphs>727</Paragraphs>
  <Slides>40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Office Theme</vt:lpstr>
      <vt:lpstr>4_Custom Design</vt:lpstr>
      <vt:lpstr>2_Custom Design</vt:lpstr>
      <vt:lpstr>3_Custom Design</vt:lpstr>
      <vt:lpstr>Custom Design</vt:lpstr>
      <vt:lpstr>1_Custom Design</vt:lpstr>
      <vt:lpstr>Hall D Online Integration</vt:lpstr>
      <vt:lpstr>Outline</vt:lpstr>
      <vt:lpstr>1. Introduction and Overview</vt:lpstr>
      <vt:lpstr>Slide 4</vt:lpstr>
      <vt:lpstr>Slide 5</vt:lpstr>
      <vt:lpstr>Slide 6</vt:lpstr>
      <vt:lpstr>Slide 7</vt:lpstr>
      <vt:lpstr>Slide 8</vt:lpstr>
      <vt:lpstr>Slide 9</vt:lpstr>
      <vt:lpstr>Slide 10</vt:lpstr>
      <vt:lpstr>3. Networking</vt:lpstr>
      <vt:lpstr>Slide 12</vt:lpstr>
      <vt:lpstr>Slide 13</vt:lpstr>
      <vt:lpstr>4. Controls/Monitoring Channel Counts</vt:lpstr>
      <vt:lpstr>Controls Strategy</vt:lpstr>
      <vt:lpstr>Traditional Run Control</vt:lpstr>
      <vt:lpstr>Integrated Experiment Control System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Human Machine Interface (HMI) RSVIEW &amp; RS-Studio</vt:lpstr>
      <vt:lpstr>Alarm System</vt:lpstr>
      <vt:lpstr>5. Monitoring</vt:lpstr>
      <vt:lpstr>Slide 28</vt:lpstr>
      <vt:lpstr>Slide 29</vt:lpstr>
      <vt:lpstr>Slide 30</vt:lpstr>
      <vt:lpstr>6. Software and Computers</vt:lpstr>
      <vt:lpstr>Slide 32</vt:lpstr>
      <vt:lpstr>Slide 33</vt:lpstr>
      <vt:lpstr>7. Future Outlook</vt:lpstr>
      <vt:lpstr>8. Summary and Conclusions</vt:lpstr>
      <vt:lpstr>Backup</vt:lpstr>
      <vt:lpstr>Field Devices</vt:lpstr>
      <vt:lpstr>Cabling and Racks</vt:lpstr>
      <vt:lpstr>Function Block Program</vt:lpstr>
      <vt:lpstr>Ladder Logic Program</vt:lpstr>
    </vt:vector>
  </TitlesOfParts>
  <Company>Jefferson Science Associates,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Integration</dc:title>
  <dc:creator>bangdm</dc:creator>
  <cp:lastModifiedBy>bangdm</cp:lastModifiedBy>
  <cp:revision>527</cp:revision>
  <dcterms:created xsi:type="dcterms:W3CDTF">2008-04-22T18:04:52Z</dcterms:created>
  <dcterms:modified xsi:type="dcterms:W3CDTF">2008-05-06T13:25:18Z</dcterms:modified>
</cp:coreProperties>
</file>