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1" r:id="rId5"/>
    <p:sldId id="260" r:id="rId6"/>
    <p:sldId id="262" r:id="rId7"/>
    <p:sldId id="257"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27" autoAdjust="0"/>
    <p:restoredTop sz="94660"/>
  </p:normalViewPr>
  <p:slideViewPr>
    <p:cSldViewPr snapToGrid="0" snapToObjects="1">
      <p:cViewPr varScale="1">
        <p:scale>
          <a:sx n="134" d="100"/>
          <a:sy n="134" d="100"/>
        </p:scale>
        <p:origin x="-60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449D93-AEC9-7846-80EE-1AF95B83783D}" type="datetimeFigureOut">
              <a:rPr lang="en-US" smtClean="0"/>
              <a:t>7/31/13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95345B-C4D9-BF42-A60B-56541C233C82}" type="slidenum">
              <a:rPr lang="en-US" smtClean="0"/>
              <a:t>‹#›</a:t>
            </a:fld>
            <a:endParaRPr lang="en-US"/>
          </a:p>
        </p:txBody>
      </p:sp>
    </p:spTree>
    <p:extLst>
      <p:ext uri="{BB962C8B-B14F-4D97-AF65-F5344CB8AC3E}">
        <p14:creationId xmlns:p14="http://schemas.microsoft.com/office/powerpoint/2010/main" val="4110868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449D93-AEC9-7846-80EE-1AF95B83783D}" type="datetimeFigureOut">
              <a:rPr lang="en-US" smtClean="0"/>
              <a:t>7/31/13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95345B-C4D9-BF42-A60B-56541C233C82}" type="slidenum">
              <a:rPr lang="en-US" smtClean="0"/>
              <a:t>‹#›</a:t>
            </a:fld>
            <a:endParaRPr lang="en-US"/>
          </a:p>
        </p:txBody>
      </p:sp>
    </p:spTree>
    <p:extLst>
      <p:ext uri="{BB962C8B-B14F-4D97-AF65-F5344CB8AC3E}">
        <p14:creationId xmlns:p14="http://schemas.microsoft.com/office/powerpoint/2010/main" val="2268465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449D93-AEC9-7846-80EE-1AF95B83783D}" type="datetimeFigureOut">
              <a:rPr lang="en-US" smtClean="0"/>
              <a:t>7/31/13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95345B-C4D9-BF42-A60B-56541C233C82}" type="slidenum">
              <a:rPr lang="en-US" smtClean="0"/>
              <a:t>‹#›</a:t>
            </a:fld>
            <a:endParaRPr lang="en-US"/>
          </a:p>
        </p:txBody>
      </p:sp>
    </p:spTree>
    <p:extLst>
      <p:ext uri="{BB962C8B-B14F-4D97-AF65-F5344CB8AC3E}">
        <p14:creationId xmlns:p14="http://schemas.microsoft.com/office/powerpoint/2010/main" val="398122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449D93-AEC9-7846-80EE-1AF95B83783D}" type="datetimeFigureOut">
              <a:rPr lang="en-US" smtClean="0"/>
              <a:t>7/31/13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95345B-C4D9-BF42-A60B-56541C233C82}" type="slidenum">
              <a:rPr lang="en-US" smtClean="0"/>
              <a:t>‹#›</a:t>
            </a:fld>
            <a:endParaRPr lang="en-US"/>
          </a:p>
        </p:txBody>
      </p:sp>
    </p:spTree>
    <p:extLst>
      <p:ext uri="{BB962C8B-B14F-4D97-AF65-F5344CB8AC3E}">
        <p14:creationId xmlns:p14="http://schemas.microsoft.com/office/powerpoint/2010/main" val="1536303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449D93-AEC9-7846-80EE-1AF95B83783D}" type="datetimeFigureOut">
              <a:rPr lang="en-US" smtClean="0"/>
              <a:t>7/31/13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95345B-C4D9-BF42-A60B-56541C233C82}" type="slidenum">
              <a:rPr lang="en-US" smtClean="0"/>
              <a:t>‹#›</a:t>
            </a:fld>
            <a:endParaRPr lang="en-US"/>
          </a:p>
        </p:txBody>
      </p:sp>
    </p:spTree>
    <p:extLst>
      <p:ext uri="{BB962C8B-B14F-4D97-AF65-F5344CB8AC3E}">
        <p14:creationId xmlns:p14="http://schemas.microsoft.com/office/powerpoint/2010/main" val="2003780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449D93-AEC9-7846-80EE-1AF95B83783D}" type="datetimeFigureOut">
              <a:rPr lang="en-US" smtClean="0"/>
              <a:t>7/31/13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95345B-C4D9-BF42-A60B-56541C233C82}" type="slidenum">
              <a:rPr lang="en-US" smtClean="0"/>
              <a:t>‹#›</a:t>
            </a:fld>
            <a:endParaRPr lang="en-US"/>
          </a:p>
        </p:txBody>
      </p:sp>
    </p:spTree>
    <p:extLst>
      <p:ext uri="{BB962C8B-B14F-4D97-AF65-F5344CB8AC3E}">
        <p14:creationId xmlns:p14="http://schemas.microsoft.com/office/powerpoint/2010/main" val="901409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449D93-AEC9-7846-80EE-1AF95B83783D}" type="datetimeFigureOut">
              <a:rPr lang="en-US" smtClean="0"/>
              <a:t>7/31/13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95345B-C4D9-BF42-A60B-56541C233C82}" type="slidenum">
              <a:rPr lang="en-US" smtClean="0"/>
              <a:t>‹#›</a:t>
            </a:fld>
            <a:endParaRPr lang="en-US"/>
          </a:p>
        </p:txBody>
      </p:sp>
    </p:spTree>
    <p:extLst>
      <p:ext uri="{BB962C8B-B14F-4D97-AF65-F5344CB8AC3E}">
        <p14:creationId xmlns:p14="http://schemas.microsoft.com/office/powerpoint/2010/main" val="3110761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449D93-AEC9-7846-80EE-1AF95B83783D}" type="datetimeFigureOut">
              <a:rPr lang="en-US" smtClean="0"/>
              <a:t>7/31/13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95345B-C4D9-BF42-A60B-56541C233C82}" type="slidenum">
              <a:rPr lang="en-US" smtClean="0"/>
              <a:t>‹#›</a:t>
            </a:fld>
            <a:endParaRPr lang="en-US"/>
          </a:p>
        </p:txBody>
      </p:sp>
    </p:spTree>
    <p:extLst>
      <p:ext uri="{BB962C8B-B14F-4D97-AF65-F5344CB8AC3E}">
        <p14:creationId xmlns:p14="http://schemas.microsoft.com/office/powerpoint/2010/main" val="3059871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449D93-AEC9-7846-80EE-1AF95B83783D}" type="datetimeFigureOut">
              <a:rPr lang="en-US" smtClean="0"/>
              <a:t>7/31/13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95345B-C4D9-BF42-A60B-56541C233C82}" type="slidenum">
              <a:rPr lang="en-US" smtClean="0"/>
              <a:t>‹#›</a:t>
            </a:fld>
            <a:endParaRPr lang="en-US"/>
          </a:p>
        </p:txBody>
      </p:sp>
    </p:spTree>
    <p:extLst>
      <p:ext uri="{BB962C8B-B14F-4D97-AF65-F5344CB8AC3E}">
        <p14:creationId xmlns:p14="http://schemas.microsoft.com/office/powerpoint/2010/main" val="1851441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449D93-AEC9-7846-80EE-1AF95B83783D}" type="datetimeFigureOut">
              <a:rPr lang="en-US" smtClean="0"/>
              <a:t>7/31/13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95345B-C4D9-BF42-A60B-56541C233C82}" type="slidenum">
              <a:rPr lang="en-US" smtClean="0"/>
              <a:t>‹#›</a:t>
            </a:fld>
            <a:endParaRPr lang="en-US"/>
          </a:p>
        </p:txBody>
      </p:sp>
    </p:spTree>
    <p:extLst>
      <p:ext uri="{BB962C8B-B14F-4D97-AF65-F5344CB8AC3E}">
        <p14:creationId xmlns:p14="http://schemas.microsoft.com/office/powerpoint/2010/main" val="1620486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449D93-AEC9-7846-80EE-1AF95B83783D}" type="datetimeFigureOut">
              <a:rPr lang="en-US" smtClean="0"/>
              <a:t>7/31/13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95345B-C4D9-BF42-A60B-56541C233C82}" type="slidenum">
              <a:rPr lang="en-US" smtClean="0"/>
              <a:t>‹#›</a:t>
            </a:fld>
            <a:endParaRPr lang="en-US"/>
          </a:p>
        </p:txBody>
      </p:sp>
    </p:spTree>
    <p:extLst>
      <p:ext uri="{BB962C8B-B14F-4D97-AF65-F5344CB8AC3E}">
        <p14:creationId xmlns:p14="http://schemas.microsoft.com/office/powerpoint/2010/main" val="149358520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449D93-AEC9-7846-80EE-1AF95B83783D}" type="datetimeFigureOut">
              <a:rPr lang="en-US" smtClean="0"/>
              <a:t>7/31/13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95345B-C4D9-BF42-A60B-56541C233C82}" type="slidenum">
              <a:rPr lang="en-US" smtClean="0"/>
              <a:t>‹#›</a:t>
            </a:fld>
            <a:endParaRPr lang="en-US"/>
          </a:p>
        </p:txBody>
      </p:sp>
    </p:spTree>
    <p:extLst>
      <p:ext uri="{BB962C8B-B14F-4D97-AF65-F5344CB8AC3E}">
        <p14:creationId xmlns:p14="http://schemas.microsoft.com/office/powerpoint/2010/main" val="6282021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76613" y="1560177"/>
            <a:ext cx="8794942" cy="1136562"/>
            <a:chOff x="89283" y="1107970"/>
            <a:chExt cx="8794942" cy="1136562"/>
          </a:xfrm>
        </p:grpSpPr>
        <p:grpSp>
          <p:nvGrpSpPr>
            <p:cNvPr id="36" name="Group 35"/>
            <p:cNvGrpSpPr/>
            <p:nvPr/>
          </p:nvGrpSpPr>
          <p:grpSpPr>
            <a:xfrm>
              <a:off x="200428" y="1403100"/>
              <a:ext cx="8677461" cy="188302"/>
              <a:chOff x="192455" y="1494562"/>
              <a:chExt cx="9442707" cy="190992"/>
            </a:xfrm>
          </p:grpSpPr>
          <p:sp>
            <p:nvSpPr>
              <p:cNvPr id="4" name="Right Bracket 3"/>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Right Bracket 4"/>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Right Bracket 6"/>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Right Bracket 7"/>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Right Bracket 8"/>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Right Bracket 9"/>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ight Bracket 10"/>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Right Bracket 11"/>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Right Bracket 12"/>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Right Bracket 13"/>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Right Bracket 14"/>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Right Bracket 15"/>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Right Bracket 16"/>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Right Bracket 17"/>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Right Bracket 18"/>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Right Bracket 19"/>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Right Bracket 20"/>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Right Bracket 21"/>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Right Bracket 22"/>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Right Bracket 23"/>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Right Bracket 24"/>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Right Bracket 25"/>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Right Bracket 26"/>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Right Bracket 27"/>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Right Bracket 28"/>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Right Bracket 29"/>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Right Bracket 30"/>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Right Bracket 31"/>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Right Bracket 32"/>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Right Bracket 33"/>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Right Bracket 34"/>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7" name="TextBox 36"/>
            <p:cNvSpPr txBox="1"/>
            <p:nvPr/>
          </p:nvSpPr>
          <p:spPr>
            <a:xfrm>
              <a:off x="8608564" y="1107970"/>
              <a:ext cx="275661" cy="307777"/>
            </a:xfrm>
            <a:prstGeom prst="rect">
              <a:avLst/>
            </a:prstGeom>
            <a:noFill/>
          </p:spPr>
          <p:txBody>
            <a:bodyPr wrap="none" rtlCol="0">
              <a:spAutoFit/>
            </a:bodyPr>
            <a:lstStyle/>
            <a:p>
              <a:r>
                <a:rPr lang="en-US" sz="1400" dirty="0" smtClean="0"/>
                <a:t>0</a:t>
              </a:r>
              <a:endParaRPr lang="en-US" sz="1400" dirty="0"/>
            </a:p>
          </p:txBody>
        </p:sp>
        <p:sp>
          <p:nvSpPr>
            <p:cNvPr id="38" name="TextBox 37"/>
            <p:cNvSpPr txBox="1"/>
            <p:nvPr/>
          </p:nvSpPr>
          <p:spPr>
            <a:xfrm>
              <a:off x="189408" y="1107970"/>
              <a:ext cx="366657" cy="307777"/>
            </a:xfrm>
            <a:prstGeom prst="rect">
              <a:avLst/>
            </a:prstGeom>
            <a:noFill/>
          </p:spPr>
          <p:txBody>
            <a:bodyPr wrap="none" rtlCol="0">
              <a:spAutoFit/>
            </a:bodyPr>
            <a:lstStyle/>
            <a:p>
              <a:r>
                <a:rPr lang="en-US" sz="1400" dirty="0" smtClean="0"/>
                <a:t>31</a:t>
              </a:r>
              <a:endParaRPr lang="en-US" sz="1400" dirty="0"/>
            </a:p>
          </p:txBody>
        </p:sp>
        <p:sp>
          <p:nvSpPr>
            <p:cNvPr id="39" name="TextBox 38"/>
            <p:cNvSpPr txBox="1"/>
            <p:nvPr/>
          </p:nvSpPr>
          <p:spPr>
            <a:xfrm>
              <a:off x="7525875" y="1107970"/>
              <a:ext cx="275661" cy="307777"/>
            </a:xfrm>
            <a:prstGeom prst="rect">
              <a:avLst/>
            </a:prstGeom>
            <a:noFill/>
          </p:spPr>
          <p:txBody>
            <a:bodyPr wrap="none" rtlCol="0">
              <a:spAutoFit/>
            </a:bodyPr>
            <a:lstStyle/>
            <a:p>
              <a:r>
                <a:rPr lang="en-US" sz="1400" dirty="0" smtClean="0"/>
                <a:t>4</a:t>
              </a:r>
              <a:endParaRPr lang="en-US" sz="1400" dirty="0"/>
            </a:p>
          </p:txBody>
        </p:sp>
        <p:sp>
          <p:nvSpPr>
            <p:cNvPr id="40" name="TextBox 39"/>
            <p:cNvSpPr txBox="1"/>
            <p:nvPr/>
          </p:nvSpPr>
          <p:spPr>
            <a:xfrm>
              <a:off x="6443186" y="1107970"/>
              <a:ext cx="275661" cy="307777"/>
            </a:xfrm>
            <a:prstGeom prst="rect">
              <a:avLst/>
            </a:prstGeom>
            <a:noFill/>
          </p:spPr>
          <p:txBody>
            <a:bodyPr wrap="none" rtlCol="0">
              <a:spAutoFit/>
            </a:bodyPr>
            <a:lstStyle/>
            <a:p>
              <a:r>
                <a:rPr lang="en-US" sz="1400" dirty="0" smtClean="0"/>
                <a:t>8</a:t>
              </a:r>
              <a:endParaRPr lang="en-US" sz="1400" dirty="0"/>
            </a:p>
          </p:txBody>
        </p:sp>
        <p:sp>
          <p:nvSpPr>
            <p:cNvPr id="41" name="TextBox 40"/>
            <p:cNvSpPr txBox="1"/>
            <p:nvPr/>
          </p:nvSpPr>
          <p:spPr>
            <a:xfrm>
              <a:off x="5324475" y="1107970"/>
              <a:ext cx="366657" cy="307777"/>
            </a:xfrm>
            <a:prstGeom prst="rect">
              <a:avLst/>
            </a:prstGeom>
            <a:noFill/>
          </p:spPr>
          <p:txBody>
            <a:bodyPr wrap="none" rtlCol="0">
              <a:spAutoFit/>
            </a:bodyPr>
            <a:lstStyle/>
            <a:p>
              <a:r>
                <a:rPr lang="en-US" sz="1400" dirty="0" smtClean="0"/>
                <a:t>12</a:t>
              </a:r>
              <a:endParaRPr lang="en-US" sz="1400" dirty="0"/>
            </a:p>
          </p:txBody>
        </p:sp>
        <p:sp>
          <p:nvSpPr>
            <p:cNvPr id="42" name="TextBox 41"/>
            <p:cNvSpPr txBox="1"/>
            <p:nvPr/>
          </p:nvSpPr>
          <p:spPr>
            <a:xfrm>
              <a:off x="4218302" y="1107970"/>
              <a:ext cx="366657" cy="307777"/>
            </a:xfrm>
            <a:prstGeom prst="rect">
              <a:avLst/>
            </a:prstGeom>
            <a:noFill/>
          </p:spPr>
          <p:txBody>
            <a:bodyPr wrap="none" rtlCol="0">
              <a:spAutoFit/>
            </a:bodyPr>
            <a:lstStyle/>
            <a:p>
              <a:r>
                <a:rPr lang="en-US" sz="1400" dirty="0" smtClean="0"/>
                <a:t>16</a:t>
              </a:r>
            </a:p>
          </p:txBody>
        </p:sp>
        <p:sp>
          <p:nvSpPr>
            <p:cNvPr id="43" name="TextBox 42"/>
            <p:cNvSpPr txBox="1"/>
            <p:nvPr/>
          </p:nvSpPr>
          <p:spPr>
            <a:xfrm>
              <a:off x="3159032" y="1107970"/>
              <a:ext cx="366657" cy="307777"/>
            </a:xfrm>
            <a:prstGeom prst="rect">
              <a:avLst/>
            </a:prstGeom>
            <a:noFill/>
          </p:spPr>
          <p:txBody>
            <a:bodyPr wrap="none" rtlCol="0">
              <a:spAutoFit/>
            </a:bodyPr>
            <a:lstStyle/>
            <a:p>
              <a:r>
                <a:rPr lang="en-US" sz="1400" dirty="0" smtClean="0"/>
                <a:t>20</a:t>
              </a:r>
              <a:endParaRPr lang="en-US" sz="1400" dirty="0"/>
            </a:p>
          </p:txBody>
        </p:sp>
        <p:sp>
          <p:nvSpPr>
            <p:cNvPr id="44" name="TextBox 43"/>
            <p:cNvSpPr txBox="1"/>
            <p:nvPr/>
          </p:nvSpPr>
          <p:spPr>
            <a:xfrm>
              <a:off x="2039036" y="1107970"/>
              <a:ext cx="366657" cy="307777"/>
            </a:xfrm>
            <a:prstGeom prst="rect">
              <a:avLst/>
            </a:prstGeom>
            <a:noFill/>
          </p:spPr>
          <p:txBody>
            <a:bodyPr wrap="none" rtlCol="0">
              <a:spAutoFit/>
            </a:bodyPr>
            <a:lstStyle/>
            <a:p>
              <a:r>
                <a:rPr lang="en-US" sz="1400" dirty="0" smtClean="0"/>
                <a:t>24</a:t>
              </a:r>
              <a:endParaRPr lang="en-US" sz="1400" dirty="0"/>
            </a:p>
          </p:txBody>
        </p:sp>
        <p:sp>
          <p:nvSpPr>
            <p:cNvPr id="45" name="TextBox 44"/>
            <p:cNvSpPr txBox="1"/>
            <p:nvPr/>
          </p:nvSpPr>
          <p:spPr>
            <a:xfrm>
              <a:off x="965476" y="1107970"/>
              <a:ext cx="366657" cy="307777"/>
            </a:xfrm>
            <a:prstGeom prst="rect">
              <a:avLst/>
            </a:prstGeom>
            <a:noFill/>
          </p:spPr>
          <p:txBody>
            <a:bodyPr wrap="none" rtlCol="0">
              <a:spAutoFit/>
            </a:bodyPr>
            <a:lstStyle/>
            <a:p>
              <a:r>
                <a:rPr lang="en-US" sz="1400" dirty="0" smtClean="0"/>
                <a:t>28</a:t>
              </a:r>
              <a:endParaRPr lang="en-US" sz="1400" dirty="0"/>
            </a:p>
          </p:txBody>
        </p:sp>
        <p:sp>
          <p:nvSpPr>
            <p:cNvPr id="46" name="TextBox 45"/>
            <p:cNvSpPr txBox="1"/>
            <p:nvPr/>
          </p:nvSpPr>
          <p:spPr>
            <a:xfrm>
              <a:off x="185410" y="1555079"/>
              <a:ext cx="274434" cy="307777"/>
            </a:xfrm>
            <a:prstGeom prst="rect">
              <a:avLst/>
            </a:prstGeom>
            <a:noFill/>
          </p:spPr>
          <p:txBody>
            <a:bodyPr wrap="none" rtlCol="0">
              <a:spAutoFit/>
            </a:bodyPr>
            <a:lstStyle/>
            <a:p>
              <a:r>
                <a:rPr lang="en-US" sz="1400" b="1" dirty="0" smtClean="0">
                  <a:latin typeface="Times New Roman"/>
                  <a:cs typeface="Times New Roman"/>
                </a:rPr>
                <a:t>1</a:t>
              </a:r>
              <a:endParaRPr lang="en-US" sz="1400" b="1" dirty="0">
                <a:latin typeface="Times New Roman"/>
                <a:cs typeface="Times New Roman"/>
              </a:endParaRPr>
            </a:p>
          </p:txBody>
        </p:sp>
        <p:cxnSp>
          <p:nvCxnSpPr>
            <p:cNvPr id="48" name="Straight Connector 47"/>
            <p:cNvCxnSpPr/>
            <p:nvPr/>
          </p:nvCxnSpPr>
          <p:spPr>
            <a:xfrm>
              <a:off x="475139" y="1557526"/>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grpSp>
          <p:nvGrpSpPr>
            <p:cNvPr id="51" name="Group 50"/>
            <p:cNvGrpSpPr/>
            <p:nvPr/>
          </p:nvGrpSpPr>
          <p:grpSpPr>
            <a:xfrm rot="10800000">
              <a:off x="201815" y="1825397"/>
              <a:ext cx="8677461" cy="188302"/>
              <a:chOff x="192455" y="1494562"/>
              <a:chExt cx="9442707" cy="190992"/>
            </a:xfrm>
          </p:grpSpPr>
          <p:sp>
            <p:nvSpPr>
              <p:cNvPr id="52" name="Right Bracket 51"/>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Right Bracket 52"/>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 name="Right Bracket 53"/>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 name="Right Bracket 54"/>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 name="Right Bracket 55"/>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 name="Right Bracket 56"/>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Right Bracket 57"/>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9" name="Right Bracket 58"/>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0" name="Right Bracket 59"/>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1" name="Right Bracket 60"/>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2" name="Right Bracket 61"/>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Right Bracket 62"/>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4" name="Right Bracket 63"/>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5" name="Right Bracket 64"/>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6" name="Right Bracket 65"/>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7" name="Right Bracket 66"/>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Right Bracket 67"/>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9" name="Right Bracket 68"/>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0" name="Right Bracket 69"/>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1" name="Right Bracket 70"/>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2" name="Right Bracket 71"/>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Right Bracket 72"/>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4" name="Right Bracket 73"/>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5" name="Right Bracket 74"/>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6" name="Right Bracket 75"/>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7" name="Right Bracket 76"/>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8" name="Right Bracket 77"/>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Right Bracket 78"/>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0" name="Right Bracket 79"/>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1" name="Right Bracket 80"/>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Right Bracket 81"/>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3" name="Right Bracket 82"/>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84" name="Straight Connector 83"/>
            <p:cNvCxnSpPr/>
            <p:nvPr/>
          </p:nvCxnSpPr>
          <p:spPr>
            <a:xfrm>
              <a:off x="200428" y="159140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8877890" y="157451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6173859" y="157451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4816459" y="1575990"/>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3988533" y="1575990"/>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3448495" y="154475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1549486" y="156017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a:off x="607567" y="1555079"/>
              <a:ext cx="897814" cy="307777"/>
            </a:xfrm>
            <a:prstGeom prst="rect">
              <a:avLst/>
            </a:prstGeom>
            <a:noFill/>
          </p:spPr>
          <p:txBody>
            <a:bodyPr wrap="none" rtlCol="0">
              <a:spAutoFit/>
            </a:bodyPr>
            <a:lstStyle/>
            <a:p>
              <a:r>
                <a:rPr lang="en-US" sz="1400" b="1" dirty="0">
                  <a:latin typeface="Times New Roman"/>
                  <a:cs typeface="Times New Roman"/>
                </a:rPr>
                <a:t>d</a:t>
              </a:r>
              <a:r>
                <a:rPr lang="en-US" sz="1400" b="1" dirty="0" smtClean="0">
                  <a:latin typeface="Times New Roman"/>
                  <a:cs typeface="Times New Roman"/>
                </a:rPr>
                <a:t>ata type</a:t>
              </a:r>
              <a:endParaRPr lang="en-US" sz="1400" b="1" dirty="0">
                <a:latin typeface="Times New Roman"/>
                <a:cs typeface="Times New Roman"/>
              </a:endParaRPr>
            </a:p>
          </p:txBody>
        </p:sp>
        <p:sp>
          <p:nvSpPr>
            <p:cNvPr id="92" name="TextBox 91"/>
            <p:cNvSpPr txBox="1"/>
            <p:nvPr/>
          </p:nvSpPr>
          <p:spPr>
            <a:xfrm>
              <a:off x="2118451" y="1555079"/>
              <a:ext cx="787395" cy="307777"/>
            </a:xfrm>
            <a:prstGeom prst="rect">
              <a:avLst/>
            </a:prstGeom>
            <a:noFill/>
          </p:spPr>
          <p:txBody>
            <a:bodyPr wrap="none" rtlCol="0">
              <a:spAutoFit/>
            </a:bodyPr>
            <a:lstStyle/>
            <a:p>
              <a:r>
                <a:rPr lang="en-US" sz="1400" b="1" dirty="0" smtClean="0">
                  <a:latin typeface="Times New Roman"/>
                  <a:cs typeface="Times New Roman"/>
                </a:rPr>
                <a:t>channel</a:t>
              </a:r>
              <a:endParaRPr lang="en-US" sz="1400" b="1" dirty="0">
                <a:latin typeface="Times New Roman"/>
                <a:cs typeface="Times New Roman"/>
              </a:endParaRPr>
            </a:p>
          </p:txBody>
        </p:sp>
        <p:sp>
          <p:nvSpPr>
            <p:cNvPr id="93" name="TextBox 92"/>
            <p:cNvSpPr txBox="1"/>
            <p:nvPr/>
          </p:nvSpPr>
          <p:spPr>
            <a:xfrm>
              <a:off x="3415511" y="1555079"/>
              <a:ext cx="596625" cy="307777"/>
            </a:xfrm>
            <a:prstGeom prst="rect">
              <a:avLst/>
            </a:prstGeom>
            <a:noFill/>
          </p:spPr>
          <p:txBody>
            <a:bodyPr wrap="none" rtlCol="0">
              <a:spAutoFit/>
            </a:bodyPr>
            <a:lstStyle/>
            <a:p>
              <a:r>
                <a:rPr lang="en-US" sz="1400" b="1" dirty="0" smtClean="0">
                  <a:latin typeface="Times New Roman"/>
                  <a:cs typeface="Times New Roman"/>
                </a:rPr>
                <a:t>pulse</a:t>
              </a:r>
              <a:endParaRPr lang="en-US" sz="1400" b="1" dirty="0">
                <a:latin typeface="Times New Roman"/>
                <a:cs typeface="Times New Roman"/>
              </a:endParaRPr>
            </a:p>
          </p:txBody>
        </p:sp>
        <p:sp>
          <p:nvSpPr>
            <p:cNvPr id="94" name="TextBox 93"/>
            <p:cNvSpPr txBox="1"/>
            <p:nvPr/>
          </p:nvSpPr>
          <p:spPr>
            <a:xfrm>
              <a:off x="4110836" y="1555079"/>
              <a:ext cx="507270" cy="307777"/>
            </a:xfrm>
            <a:prstGeom prst="rect">
              <a:avLst/>
            </a:prstGeom>
            <a:noFill/>
          </p:spPr>
          <p:txBody>
            <a:bodyPr wrap="none" rtlCol="0">
              <a:spAutoFit/>
            </a:bodyPr>
            <a:lstStyle/>
            <a:p>
              <a:r>
                <a:rPr lang="en-US" sz="1400" b="1" dirty="0" smtClean="0">
                  <a:latin typeface="Times New Roman"/>
                  <a:cs typeface="Times New Roman"/>
                </a:rPr>
                <a:t>Q.F.</a:t>
              </a:r>
              <a:endParaRPr lang="en-US" sz="1400" b="1" dirty="0">
                <a:latin typeface="Times New Roman"/>
                <a:cs typeface="Times New Roman"/>
              </a:endParaRPr>
            </a:p>
          </p:txBody>
        </p:sp>
        <p:sp>
          <p:nvSpPr>
            <p:cNvPr id="95" name="TextBox 94"/>
            <p:cNvSpPr txBox="1"/>
            <p:nvPr/>
          </p:nvSpPr>
          <p:spPr>
            <a:xfrm>
              <a:off x="5269711" y="1555079"/>
              <a:ext cx="453970" cy="307777"/>
            </a:xfrm>
            <a:prstGeom prst="rect">
              <a:avLst/>
            </a:prstGeom>
            <a:noFill/>
          </p:spPr>
          <p:txBody>
            <a:bodyPr wrap="none" rtlCol="0">
              <a:spAutoFit/>
            </a:bodyPr>
            <a:lstStyle/>
            <a:p>
              <a:r>
                <a:rPr lang="en-US" sz="1400" b="1" dirty="0" smtClean="0">
                  <a:latin typeface="Times New Roman"/>
                  <a:cs typeface="Times New Roman"/>
                </a:rPr>
                <a:t>slot</a:t>
              </a:r>
              <a:endParaRPr lang="en-US" sz="1400" b="1" dirty="0">
                <a:latin typeface="Times New Roman"/>
                <a:cs typeface="Times New Roman"/>
              </a:endParaRPr>
            </a:p>
          </p:txBody>
        </p:sp>
        <p:sp>
          <p:nvSpPr>
            <p:cNvPr id="96" name="TextBox 95"/>
            <p:cNvSpPr txBox="1"/>
            <p:nvPr/>
          </p:nvSpPr>
          <p:spPr>
            <a:xfrm>
              <a:off x="7085494" y="1555079"/>
              <a:ext cx="980419" cy="307777"/>
            </a:xfrm>
            <a:prstGeom prst="rect">
              <a:avLst/>
            </a:prstGeom>
            <a:noFill/>
          </p:spPr>
          <p:txBody>
            <a:bodyPr wrap="none" rtlCol="0">
              <a:spAutoFit/>
            </a:bodyPr>
            <a:lstStyle/>
            <a:p>
              <a:r>
                <a:rPr lang="en-US" sz="1400" b="1" dirty="0">
                  <a:latin typeface="Times New Roman"/>
                  <a:cs typeface="Times New Roman"/>
                </a:rPr>
                <a:t>p</a:t>
              </a:r>
              <a:r>
                <a:rPr lang="en-US" sz="1400" b="1" dirty="0" smtClean="0">
                  <a:latin typeface="Times New Roman"/>
                  <a:cs typeface="Times New Roman"/>
                </a:rPr>
                <a:t>ulse time</a:t>
              </a:r>
              <a:endParaRPr lang="en-US" sz="1400" b="1" dirty="0">
                <a:latin typeface="Times New Roman"/>
                <a:cs typeface="Times New Roman"/>
              </a:endParaRPr>
            </a:p>
          </p:txBody>
        </p:sp>
        <p:sp>
          <p:nvSpPr>
            <p:cNvPr id="97" name="TextBox 96"/>
            <p:cNvSpPr txBox="1"/>
            <p:nvPr/>
          </p:nvSpPr>
          <p:spPr>
            <a:xfrm>
              <a:off x="7214744" y="2013700"/>
              <a:ext cx="614264" cy="230832"/>
            </a:xfrm>
            <a:prstGeom prst="rect">
              <a:avLst/>
            </a:prstGeom>
            <a:noFill/>
          </p:spPr>
          <p:txBody>
            <a:bodyPr wrap="none" rtlCol="0">
              <a:spAutoFit/>
            </a:bodyPr>
            <a:lstStyle/>
            <a:p>
              <a:r>
                <a:rPr lang="en-US" sz="900" dirty="0" smtClean="0">
                  <a:latin typeface="Arial Black"/>
                  <a:cs typeface="Arial Black"/>
                </a:rPr>
                <a:t>10 bits</a:t>
              </a:r>
              <a:endParaRPr lang="en-US" sz="900" dirty="0">
                <a:latin typeface="Arial Black"/>
                <a:cs typeface="Arial Black"/>
              </a:endParaRPr>
            </a:p>
          </p:txBody>
        </p:sp>
        <p:sp>
          <p:nvSpPr>
            <p:cNvPr id="98" name="TextBox 97"/>
            <p:cNvSpPr txBox="1"/>
            <p:nvPr/>
          </p:nvSpPr>
          <p:spPr>
            <a:xfrm>
              <a:off x="5261290" y="2013700"/>
              <a:ext cx="537283" cy="230832"/>
            </a:xfrm>
            <a:prstGeom prst="rect">
              <a:avLst/>
            </a:prstGeom>
            <a:noFill/>
          </p:spPr>
          <p:txBody>
            <a:bodyPr wrap="none" rtlCol="0">
              <a:spAutoFit/>
            </a:bodyPr>
            <a:lstStyle/>
            <a:p>
              <a:r>
                <a:rPr lang="en-US" sz="900" dirty="0" smtClean="0">
                  <a:latin typeface="Arial Black"/>
                  <a:cs typeface="Arial Black"/>
                </a:rPr>
                <a:t>5 bits</a:t>
              </a:r>
              <a:endParaRPr lang="en-US" sz="900" dirty="0">
                <a:latin typeface="Arial Black"/>
                <a:cs typeface="Arial Black"/>
              </a:endParaRPr>
            </a:p>
          </p:txBody>
        </p:sp>
        <p:sp>
          <p:nvSpPr>
            <p:cNvPr id="99" name="TextBox 98"/>
            <p:cNvSpPr txBox="1"/>
            <p:nvPr/>
          </p:nvSpPr>
          <p:spPr>
            <a:xfrm>
              <a:off x="4110836" y="2013700"/>
              <a:ext cx="537283" cy="230832"/>
            </a:xfrm>
            <a:prstGeom prst="rect">
              <a:avLst/>
            </a:prstGeom>
            <a:noFill/>
          </p:spPr>
          <p:txBody>
            <a:bodyPr wrap="none" rtlCol="0">
              <a:spAutoFit/>
            </a:bodyPr>
            <a:lstStyle/>
            <a:p>
              <a:r>
                <a:rPr lang="en-US" sz="900" dirty="0" smtClean="0">
                  <a:latin typeface="Arial Black"/>
                  <a:cs typeface="Arial Black"/>
                </a:rPr>
                <a:t>3 bits</a:t>
              </a:r>
              <a:endParaRPr lang="en-US" sz="900" dirty="0">
                <a:latin typeface="Arial Black"/>
                <a:cs typeface="Arial Black"/>
              </a:endParaRPr>
            </a:p>
          </p:txBody>
        </p:sp>
        <p:sp>
          <p:nvSpPr>
            <p:cNvPr id="100" name="TextBox 99"/>
            <p:cNvSpPr txBox="1"/>
            <p:nvPr/>
          </p:nvSpPr>
          <p:spPr>
            <a:xfrm>
              <a:off x="3407090" y="2013700"/>
              <a:ext cx="537283" cy="230832"/>
            </a:xfrm>
            <a:prstGeom prst="rect">
              <a:avLst/>
            </a:prstGeom>
            <a:noFill/>
          </p:spPr>
          <p:txBody>
            <a:bodyPr wrap="none" rtlCol="0">
              <a:spAutoFit/>
            </a:bodyPr>
            <a:lstStyle/>
            <a:p>
              <a:r>
                <a:rPr lang="en-US" sz="900" dirty="0" smtClean="0">
                  <a:latin typeface="Arial Black"/>
                  <a:cs typeface="Arial Black"/>
                </a:rPr>
                <a:t>2 bits</a:t>
              </a:r>
              <a:endParaRPr lang="en-US" sz="900" dirty="0">
                <a:latin typeface="Arial Black"/>
                <a:cs typeface="Arial Black"/>
              </a:endParaRPr>
            </a:p>
          </p:txBody>
        </p:sp>
        <p:sp>
          <p:nvSpPr>
            <p:cNvPr id="101" name="TextBox 100"/>
            <p:cNvSpPr txBox="1"/>
            <p:nvPr/>
          </p:nvSpPr>
          <p:spPr>
            <a:xfrm>
              <a:off x="2211056" y="2013700"/>
              <a:ext cx="537283" cy="230832"/>
            </a:xfrm>
            <a:prstGeom prst="rect">
              <a:avLst/>
            </a:prstGeom>
            <a:noFill/>
          </p:spPr>
          <p:txBody>
            <a:bodyPr wrap="none" rtlCol="0">
              <a:spAutoFit/>
            </a:bodyPr>
            <a:lstStyle/>
            <a:p>
              <a:r>
                <a:rPr lang="en-US" sz="900" dirty="0" smtClean="0">
                  <a:latin typeface="Arial Black"/>
                  <a:cs typeface="Arial Black"/>
                </a:rPr>
                <a:t>7 bits</a:t>
              </a:r>
              <a:endParaRPr lang="en-US" sz="900" dirty="0">
                <a:latin typeface="Arial Black"/>
                <a:cs typeface="Arial Black"/>
              </a:endParaRPr>
            </a:p>
          </p:txBody>
        </p:sp>
        <p:sp>
          <p:nvSpPr>
            <p:cNvPr id="102" name="TextBox 101"/>
            <p:cNvSpPr txBox="1"/>
            <p:nvPr/>
          </p:nvSpPr>
          <p:spPr>
            <a:xfrm>
              <a:off x="717869" y="2013700"/>
              <a:ext cx="537283" cy="230832"/>
            </a:xfrm>
            <a:prstGeom prst="rect">
              <a:avLst/>
            </a:prstGeom>
            <a:noFill/>
          </p:spPr>
          <p:txBody>
            <a:bodyPr wrap="none" rtlCol="0">
              <a:spAutoFit/>
            </a:bodyPr>
            <a:lstStyle/>
            <a:p>
              <a:r>
                <a:rPr lang="en-US" sz="900" dirty="0" smtClean="0">
                  <a:latin typeface="Arial Black"/>
                  <a:cs typeface="Arial Black"/>
                </a:rPr>
                <a:t>4 bits</a:t>
              </a:r>
              <a:endParaRPr lang="en-US" sz="900" dirty="0">
                <a:latin typeface="Arial Black"/>
                <a:cs typeface="Arial Black"/>
              </a:endParaRPr>
            </a:p>
          </p:txBody>
        </p:sp>
        <p:sp>
          <p:nvSpPr>
            <p:cNvPr id="103" name="TextBox 102"/>
            <p:cNvSpPr txBox="1"/>
            <p:nvPr/>
          </p:nvSpPr>
          <p:spPr>
            <a:xfrm>
              <a:off x="89283" y="2013700"/>
              <a:ext cx="466782" cy="230832"/>
            </a:xfrm>
            <a:prstGeom prst="rect">
              <a:avLst/>
            </a:prstGeom>
            <a:noFill/>
          </p:spPr>
          <p:txBody>
            <a:bodyPr wrap="none" rtlCol="0">
              <a:spAutoFit/>
            </a:bodyPr>
            <a:lstStyle/>
            <a:p>
              <a:r>
                <a:rPr lang="en-US" sz="900" dirty="0" smtClean="0">
                  <a:latin typeface="Arial Black"/>
                  <a:cs typeface="Arial Black"/>
                </a:rPr>
                <a:t>1 bit</a:t>
              </a:r>
              <a:endParaRPr lang="en-US" sz="900" dirty="0">
                <a:latin typeface="Arial Black"/>
                <a:cs typeface="Arial Black"/>
              </a:endParaRPr>
            </a:p>
          </p:txBody>
        </p:sp>
      </p:grpSp>
      <p:grpSp>
        <p:nvGrpSpPr>
          <p:cNvPr id="105" name="Group 104"/>
          <p:cNvGrpSpPr/>
          <p:nvPr/>
        </p:nvGrpSpPr>
        <p:grpSpPr>
          <a:xfrm>
            <a:off x="70278" y="3610906"/>
            <a:ext cx="8794942" cy="1136562"/>
            <a:chOff x="89283" y="1107970"/>
            <a:chExt cx="8794942" cy="1136562"/>
          </a:xfrm>
        </p:grpSpPr>
        <p:grpSp>
          <p:nvGrpSpPr>
            <p:cNvPr id="106" name="Group 105"/>
            <p:cNvGrpSpPr/>
            <p:nvPr/>
          </p:nvGrpSpPr>
          <p:grpSpPr>
            <a:xfrm>
              <a:off x="200428" y="1403100"/>
              <a:ext cx="8677461" cy="188302"/>
              <a:chOff x="192455" y="1494562"/>
              <a:chExt cx="9442707" cy="190992"/>
            </a:xfrm>
          </p:grpSpPr>
          <p:sp>
            <p:nvSpPr>
              <p:cNvPr id="171" name="Right Bracket 170"/>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2" name="Right Bracket 171"/>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3" name="Right Bracket 172"/>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4" name="Right Bracket 173"/>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5" name="Right Bracket 174"/>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6" name="Right Bracket 175"/>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7" name="Right Bracket 176"/>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8" name="Right Bracket 177"/>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9" name="Right Bracket 178"/>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0" name="Right Bracket 179"/>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1" name="Right Bracket 180"/>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2" name="Right Bracket 181"/>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3" name="Right Bracket 182"/>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4" name="Right Bracket 183"/>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5" name="Right Bracket 184"/>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6" name="Right Bracket 185"/>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7" name="Right Bracket 186"/>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8" name="Right Bracket 187"/>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9" name="Right Bracket 188"/>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0" name="Right Bracket 189"/>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1" name="Right Bracket 190"/>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2" name="Right Bracket 191"/>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3" name="Right Bracket 192"/>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4" name="Right Bracket 193"/>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5" name="Right Bracket 194"/>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6" name="Right Bracket 195"/>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7" name="Right Bracket 196"/>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8" name="Right Bracket 197"/>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9" name="Right Bracket 198"/>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0" name="Right Bracket 199"/>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1" name="Right Bracket 200"/>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2" name="Right Bracket 201"/>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07" name="TextBox 106"/>
            <p:cNvSpPr txBox="1"/>
            <p:nvPr/>
          </p:nvSpPr>
          <p:spPr>
            <a:xfrm>
              <a:off x="8608564" y="1107970"/>
              <a:ext cx="275661" cy="307777"/>
            </a:xfrm>
            <a:prstGeom prst="rect">
              <a:avLst/>
            </a:prstGeom>
            <a:noFill/>
          </p:spPr>
          <p:txBody>
            <a:bodyPr wrap="none" rtlCol="0">
              <a:spAutoFit/>
            </a:bodyPr>
            <a:lstStyle/>
            <a:p>
              <a:r>
                <a:rPr lang="en-US" sz="1400" dirty="0" smtClean="0"/>
                <a:t>0</a:t>
              </a:r>
              <a:endParaRPr lang="en-US" sz="1400" dirty="0"/>
            </a:p>
          </p:txBody>
        </p:sp>
        <p:sp>
          <p:nvSpPr>
            <p:cNvPr id="108" name="TextBox 107"/>
            <p:cNvSpPr txBox="1"/>
            <p:nvPr/>
          </p:nvSpPr>
          <p:spPr>
            <a:xfrm>
              <a:off x="189408" y="1107970"/>
              <a:ext cx="366657" cy="307777"/>
            </a:xfrm>
            <a:prstGeom prst="rect">
              <a:avLst/>
            </a:prstGeom>
            <a:noFill/>
          </p:spPr>
          <p:txBody>
            <a:bodyPr wrap="none" rtlCol="0">
              <a:spAutoFit/>
            </a:bodyPr>
            <a:lstStyle/>
            <a:p>
              <a:r>
                <a:rPr lang="en-US" sz="1400" dirty="0" smtClean="0"/>
                <a:t>31</a:t>
              </a:r>
              <a:endParaRPr lang="en-US" sz="1400" dirty="0"/>
            </a:p>
          </p:txBody>
        </p:sp>
        <p:sp>
          <p:nvSpPr>
            <p:cNvPr id="109" name="TextBox 108"/>
            <p:cNvSpPr txBox="1"/>
            <p:nvPr/>
          </p:nvSpPr>
          <p:spPr>
            <a:xfrm>
              <a:off x="7525875" y="1107970"/>
              <a:ext cx="275661" cy="307777"/>
            </a:xfrm>
            <a:prstGeom prst="rect">
              <a:avLst/>
            </a:prstGeom>
            <a:noFill/>
          </p:spPr>
          <p:txBody>
            <a:bodyPr wrap="none" rtlCol="0">
              <a:spAutoFit/>
            </a:bodyPr>
            <a:lstStyle/>
            <a:p>
              <a:r>
                <a:rPr lang="en-US" sz="1400" dirty="0" smtClean="0"/>
                <a:t>4</a:t>
              </a:r>
              <a:endParaRPr lang="en-US" sz="1400" dirty="0"/>
            </a:p>
          </p:txBody>
        </p:sp>
        <p:sp>
          <p:nvSpPr>
            <p:cNvPr id="110" name="TextBox 109"/>
            <p:cNvSpPr txBox="1"/>
            <p:nvPr/>
          </p:nvSpPr>
          <p:spPr>
            <a:xfrm>
              <a:off x="6443186" y="1107970"/>
              <a:ext cx="275661" cy="307777"/>
            </a:xfrm>
            <a:prstGeom prst="rect">
              <a:avLst/>
            </a:prstGeom>
            <a:noFill/>
          </p:spPr>
          <p:txBody>
            <a:bodyPr wrap="none" rtlCol="0">
              <a:spAutoFit/>
            </a:bodyPr>
            <a:lstStyle/>
            <a:p>
              <a:r>
                <a:rPr lang="en-US" sz="1400" dirty="0" smtClean="0"/>
                <a:t>8</a:t>
              </a:r>
              <a:endParaRPr lang="en-US" sz="1400" dirty="0"/>
            </a:p>
          </p:txBody>
        </p:sp>
        <p:sp>
          <p:nvSpPr>
            <p:cNvPr id="111" name="TextBox 110"/>
            <p:cNvSpPr txBox="1"/>
            <p:nvPr/>
          </p:nvSpPr>
          <p:spPr>
            <a:xfrm>
              <a:off x="5324475" y="1107970"/>
              <a:ext cx="366657" cy="307777"/>
            </a:xfrm>
            <a:prstGeom prst="rect">
              <a:avLst/>
            </a:prstGeom>
            <a:noFill/>
          </p:spPr>
          <p:txBody>
            <a:bodyPr wrap="none" rtlCol="0">
              <a:spAutoFit/>
            </a:bodyPr>
            <a:lstStyle/>
            <a:p>
              <a:r>
                <a:rPr lang="en-US" sz="1400" dirty="0" smtClean="0"/>
                <a:t>12</a:t>
              </a:r>
              <a:endParaRPr lang="en-US" sz="1400" dirty="0"/>
            </a:p>
          </p:txBody>
        </p:sp>
        <p:sp>
          <p:nvSpPr>
            <p:cNvPr id="112" name="TextBox 111"/>
            <p:cNvSpPr txBox="1"/>
            <p:nvPr/>
          </p:nvSpPr>
          <p:spPr>
            <a:xfrm>
              <a:off x="4218302" y="1107970"/>
              <a:ext cx="366657" cy="307777"/>
            </a:xfrm>
            <a:prstGeom prst="rect">
              <a:avLst/>
            </a:prstGeom>
            <a:noFill/>
          </p:spPr>
          <p:txBody>
            <a:bodyPr wrap="none" rtlCol="0">
              <a:spAutoFit/>
            </a:bodyPr>
            <a:lstStyle/>
            <a:p>
              <a:r>
                <a:rPr lang="en-US" sz="1400" dirty="0" smtClean="0"/>
                <a:t>16</a:t>
              </a:r>
            </a:p>
          </p:txBody>
        </p:sp>
        <p:sp>
          <p:nvSpPr>
            <p:cNvPr id="113" name="TextBox 112"/>
            <p:cNvSpPr txBox="1"/>
            <p:nvPr/>
          </p:nvSpPr>
          <p:spPr>
            <a:xfrm>
              <a:off x="3159032" y="1107970"/>
              <a:ext cx="366657" cy="307777"/>
            </a:xfrm>
            <a:prstGeom prst="rect">
              <a:avLst/>
            </a:prstGeom>
            <a:noFill/>
          </p:spPr>
          <p:txBody>
            <a:bodyPr wrap="none" rtlCol="0">
              <a:spAutoFit/>
            </a:bodyPr>
            <a:lstStyle/>
            <a:p>
              <a:r>
                <a:rPr lang="en-US" sz="1400" dirty="0" smtClean="0"/>
                <a:t>20</a:t>
              </a:r>
              <a:endParaRPr lang="en-US" sz="1400" dirty="0"/>
            </a:p>
          </p:txBody>
        </p:sp>
        <p:sp>
          <p:nvSpPr>
            <p:cNvPr id="114" name="TextBox 113"/>
            <p:cNvSpPr txBox="1"/>
            <p:nvPr/>
          </p:nvSpPr>
          <p:spPr>
            <a:xfrm>
              <a:off x="2039036" y="1107970"/>
              <a:ext cx="366657" cy="307777"/>
            </a:xfrm>
            <a:prstGeom prst="rect">
              <a:avLst/>
            </a:prstGeom>
            <a:noFill/>
          </p:spPr>
          <p:txBody>
            <a:bodyPr wrap="none" rtlCol="0">
              <a:spAutoFit/>
            </a:bodyPr>
            <a:lstStyle/>
            <a:p>
              <a:r>
                <a:rPr lang="en-US" sz="1400" dirty="0" smtClean="0"/>
                <a:t>24</a:t>
              </a:r>
              <a:endParaRPr lang="en-US" sz="1400" dirty="0"/>
            </a:p>
          </p:txBody>
        </p:sp>
        <p:sp>
          <p:nvSpPr>
            <p:cNvPr id="115" name="TextBox 114"/>
            <p:cNvSpPr txBox="1"/>
            <p:nvPr/>
          </p:nvSpPr>
          <p:spPr>
            <a:xfrm>
              <a:off x="965476" y="1107970"/>
              <a:ext cx="366657" cy="307777"/>
            </a:xfrm>
            <a:prstGeom prst="rect">
              <a:avLst/>
            </a:prstGeom>
            <a:noFill/>
          </p:spPr>
          <p:txBody>
            <a:bodyPr wrap="none" rtlCol="0">
              <a:spAutoFit/>
            </a:bodyPr>
            <a:lstStyle/>
            <a:p>
              <a:r>
                <a:rPr lang="en-US" sz="1400" dirty="0" smtClean="0"/>
                <a:t>28</a:t>
              </a:r>
              <a:endParaRPr lang="en-US" sz="1400" dirty="0"/>
            </a:p>
          </p:txBody>
        </p:sp>
        <p:sp>
          <p:nvSpPr>
            <p:cNvPr id="116" name="TextBox 115"/>
            <p:cNvSpPr txBox="1"/>
            <p:nvPr/>
          </p:nvSpPr>
          <p:spPr>
            <a:xfrm>
              <a:off x="185410" y="1555079"/>
              <a:ext cx="274434" cy="307777"/>
            </a:xfrm>
            <a:prstGeom prst="rect">
              <a:avLst/>
            </a:prstGeom>
            <a:noFill/>
          </p:spPr>
          <p:txBody>
            <a:bodyPr wrap="none" rtlCol="0">
              <a:spAutoFit/>
            </a:bodyPr>
            <a:lstStyle/>
            <a:p>
              <a:r>
                <a:rPr lang="en-US" sz="1400" b="1" dirty="0" smtClean="0">
                  <a:latin typeface="Times New Roman"/>
                  <a:cs typeface="Times New Roman"/>
                </a:rPr>
                <a:t>0</a:t>
              </a:r>
              <a:endParaRPr lang="en-US" sz="1400" b="1" dirty="0">
                <a:latin typeface="Times New Roman"/>
                <a:cs typeface="Times New Roman"/>
              </a:endParaRPr>
            </a:p>
          </p:txBody>
        </p:sp>
        <p:cxnSp>
          <p:nvCxnSpPr>
            <p:cNvPr id="117" name="Straight Connector 116"/>
            <p:cNvCxnSpPr/>
            <p:nvPr/>
          </p:nvCxnSpPr>
          <p:spPr>
            <a:xfrm>
              <a:off x="475139" y="1557526"/>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grpSp>
          <p:nvGrpSpPr>
            <p:cNvPr id="118" name="Group 117"/>
            <p:cNvGrpSpPr/>
            <p:nvPr/>
          </p:nvGrpSpPr>
          <p:grpSpPr>
            <a:xfrm rot="10800000">
              <a:off x="201815" y="1825397"/>
              <a:ext cx="8677461" cy="188302"/>
              <a:chOff x="192455" y="1494562"/>
              <a:chExt cx="9442707" cy="190992"/>
            </a:xfrm>
          </p:grpSpPr>
          <p:sp>
            <p:nvSpPr>
              <p:cNvPr id="139" name="Right Bracket 138"/>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0" name="Right Bracket 139"/>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1" name="Right Bracket 140"/>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2" name="Right Bracket 141"/>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3" name="Right Bracket 142"/>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4" name="Right Bracket 143"/>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5" name="Right Bracket 144"/>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6" name="Right Bracket 145"/>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7" name="Right Bracket 146"/>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8" name="Right Bracket 147"/>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9" name="Right Bracket 148"/>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0" name="Right Bracket 149"/>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1" name="Right Bracket 150"/>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2" name="Right Bracket 151"/>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3" name="Right Bracket 152"/>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4" name="Right Bracket 153"/>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5" name="Right Bracket 154"/>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6" name="Right Bracket 155"/>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7" name="Right Bracket 156"/>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8" name="Right Bracket 157"/>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9" name="Right Bracket 158"/>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0" name="Right Bracket 159"/>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1" name="Right Bracket 160"/>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2" name="Right Bracket 161"/>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3" name="Right Bracket 162"/>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4" name="Right Bracket 163"/>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5" name="Right Bracket 164"/>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6" name="Right Bracket 165"/>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7" name="Right Bracket 166"/>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8" name="Right Bracket 167"/>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9" name="Right Bracket 168"/>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0" name="Right Bracket 169"/>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19" name="Straight Connector 118"/>
            <p:cNvCxnSpPr/>
            <p:nvPr/>
          </p:nvCxnSpPr>
          <p:spPr>
            <a:xfrm>
              <a:off x="200428" y="159140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a:off x="8877890" y="157451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a:off x="3717822" y="154475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126" name="TextBox 125"/>
            <p:cNvSpPr txBox="1"/>
            <p:nvPr/>
          </p:nvSpPr>
          <p:spPr>
            <a:xfrm>
              <a:off x="1711852" y="1558245"/>
              <a:ext cx="825867" cy="307777"/>
            </a:xfrm>
            <a:prstGeom prst="rect">
              <a:avLst/>
            </a:prstGeom>
            <a:noFill/>
          </p:spPr>
          <p:txBody>
            <a:bodyPr wrap="none" rtlCol="0">
              <a:spAutoFit/>
            </a:bodyPr>
            <a:lstStyle/>
            <a:p>
              <a:r>
                <a:rPr lang="en-US" sz="1400" b="1" dirty="0" smtClean="0">
                  <a:latin typeface="Times New Roman"/>
                  <a:cs typeface="Times New Roman"/>
                </a:rPr>
                <a:t>pedestal</a:t>
              </a:r>
              <a:endParaRPr lang="en-US" sz="1400" b="1" dirty="0">
                <a:latin typeface="Times New Roman"/>
                <a:cs typeface="Times New Roman"/>
              </a:endParaRPr>
            </a:p>
          </p:txBody>
        </p:sp>
        <p:sp>
          <p:nvSpPr>
            <p:cNvPr id="131" name="TextBox 130"/>
            <p:cNvSpPr txBox="1"/>
            <p:nvPr/>
          </p:nvSpPr>
          <p:spPr>
            <a:xfrm>
              <a:off x="5637545" y="1555079"/>
              <a:ext cx="1239818" cy="307777"/>
            </a:xfrm>
            <a:prstGeom prst="rect">
              <a:avLst/>
            </a:prstGeom>
            <a:noFill/>
          </p:spPr>
          <p:txBody>
            <a:bodyPr wrap="none" rtlCol="0">
              <a:spAutoFit/>
            </a:bodyPr>
            <a:lstStyle/>
            <a:p>
              <a:r>
                <a:rPr lang="en-US" sz="1400" b="1" dirty="0" smtClean="0">
                  <a:latin typeface="Times New Roman"/>
                  <a:cs typeface="Times New Roman"/>
                </a:rPr>
                <a:t>pulse integral</a:t>
              </a:r>
              <a:endParaRPr lang="en-US" sz="1400" b="1" dirty="0">
                <a:latin typeface="Times New Roman"/>
                <a:cs typeface="Times New Roman"/>
              </a:endParaRPr>
            </a:p>
          </p:txBody>
        </p:sp>
        <p:sp>
          <p:nvSpPr>
            <p:cNvPr id="132" name="TextBox 131"/>
            <p:cNvSpPr txBox="1"/>
            <p:nvPr/>
          </p:nvSpPr>
          <p:spPr>
            <a:xfrm>
              <a:off x="5906869" y="2013700"/>
              <a:ext cx="614264" cy="230832"/>
            </a:xfrm>
            <a:prstGeom prst="rect">
              <a:avLst/>
            </a:prstGeom>
            <a:noFill/>
          </p:spPr>
          <p:txBody>
            <a:bodyPr wrap="none" rtlCol="0">
              <a:spAutoFit/>
            </a:bodyPr>
            <a:lstStyle/>
            <a:p>
              <a:r>
                <a:rPr lang="en-US" sz="900" dirty="0" smtClean="0">
                  <a:latin typeface="Arial Black"/>
                  <a:cs typeface="Arial Black"/>
                </a:rPr>
                <a:t>19 bits</a:t>
              </a:r>
              <a:endParaRPr lang="en-US" sz="900" dirty="0">
                <a:latin typeface="Arial Black"/>
                <a:cs typeface="Arial Black"/>
              </a:endParaRPr>
            </a:p>
          </p:txBody>
        </p:sp>
        <p:sp>
          <p:nvSpPr>
            <p:cNvPr id="137" name="TextBox 136"/>
            <p:cNvSpPr txBox="1"/>
            <p:nvPr/>
          </p:nvSpPr>
          <p:spPr>
            <a:xfrm>
              <a:off x="1827154" y="2013700"/>
              <a:ext cx="614264" cy="230832"/>
            </a:xfrm>
            <a:prstGeom prst="rect">
              <a:avLst/>
            </a:prstGeom>
            <a:noFill/>
          </p:spPr>
          <p:txBody>
            <a:bodyPr wrap="none" rtlCol="0">
              <a:spAutoFit/>
            </a:bodyPr>
            <a:lstStyle/>
            <a:p>
              <a:r>
                <a:rPr lang="en-US" sz="900" dirty="0" smtClean="0">
                  <a:latin typeface="Arial Black"/>
                  <a:cs typeface="Arial Black"/>
                </a:rPr>
                <a:t>12 bits</a:t>
              </a:r>
              <a:endParaRPr lang="en-US" sz="900" dirty="0">
                <a:latin typeface="Arial Black"/>
                <a:cs typeface="Arial Black"/>
              </a:endParaRPr>
            </a:p>
          </p:txBody>
        </p:sp>
        <p:sp>
          <p:nvSpPr>
            <p:cNvPr id="138" name="TextBox 137"/>
            <p:cNvSpPr txBox="1"/>
            <p:nvPr/>
          </p:nvSpPr>
          <p:spPr>
            <a:xfrm>
              <a:off x="89283" y="2013700"/>
              <a:ext cx="466782" cy="230832"/>
            </a:xfrm>
            <a:prstGeom prst="rect">
              <a:avLst/>
            </a:prstGeom>
            <a:noFill/>
          </p:spPr>
          <p:txBody>
            <a:bodyPr wrap="none" rtlCol="0">
              <a:spAutoFit/>
            </a:bodyPr>
            <a:lstStyle/>
            <a:p>
              <a:r>
                <a:rPr lang="en-US" sz="900" dirty="0" smtClean="0">
                  <a:latin typeface="Arial Black"/>
                  <a:cs typeface="Arial Black"/>
                </a:rPr>
                <a:t>1 bit</a:t>
              </a:r>
              <a:endParaRPr lang="en-US" sz="900" dirty="0">
                <a:latin typeface="Arial Black"/>
                <a:cs typeface="Arial Black"/>
              </a:endParaRPr>
            </a:p>
          </p:txBody>
        </p:sp>
      </p:grpSp>
      <p:sp>
        <p:nvSpPr>
          <p:cNvPr id="203" name="TextBox 202"/>
          <p:cNvSpPr txBox="1"/>
          <p:nvPr/>
        </p:nvSpPr>
        <p:spPr>
          <a:xfrm>
            <a:off x="155234" y="1200322"/>
            <a:ext cx="1132454" cy="369332"/>
          </a:xfrm>
          <a:prstGeom prst="rect">
            <a:avLst/>
          </a:prstGeom>
          <a:noFill/>
        </p:spPr>
        <p:txBody>
          <a:bodyPr wrap="none" rtlCol="0">
            <a:spAutoFit/>
          </a:bodyPr>
          <a:lstStyle/>
          <a:p>
            <a:r>
              <a:rPr lang="en-US" u="sng" dirty="0" smtClean="0"/>
              <a:t>First word</a:t>
            </a:r>
            <a:endParaRPr lang="en-US" u="sng" dirty="0"/>
          </a:p>
        </p:txBody>
      </p:sp>
      <p:sp>
        <p:nvSpPr>
          <p:cNvPr id="204" name="TextBox 203"/>
          <p:cNvSpPr txBox="1"/>
          <p:nvPr/>
        </p:nvSpPr>
        <p:spPr>
          <a:xfrm>
            <a:off x="189145" y="3162884"/>
            <a:ext cx="1408145" cy="369332"/>
          </a:xfrm>
          <a:prstGeom prst="rect">
            <a:avLst/>
          </a:prstGeom>
          <a:noFill/>
        </p:spPr>
        <p:txBody>
          <a:bodyPr wrap="none" rtlCol="0">
            <a:spAutoFit/>
          </a:bodyPr>
          <a:lstStyle/>
          <a:p>
            <a:r>
              <a:rPr lang="en-US" u="sng" dirty="0" smtClean="0"/>
              <a:t>Second word</a:t>
            </a:r>
            <a:endParaRPr lang="en-US" u="sng" dirty="0"/>
          </a:p>
        </p:txBody>
      </p:sp>
      <p:sp>
        <p:nvSpPr>
          <p:cNvPr id="205" name="TextBox 204"/>
          <p:cNvSpPr txBox="1"/>
          <p:nvPr/>
        </p:nvSpPr>
        <p:spPr>
          <a:xfrm>
            <a:off x="4966526" y="369614"/>
            <a:ext cx="3682882" cy="369332"/>
          </a:xfrm>
          <a:prstGeom prst="rect">
            <a:avLst/>
          </a:prstGeom>
          <a:noFill/>
        </p:spPr>
        <p:txBody>
          <a:bodyPr wrap="none" rtlCol="0">
            <a:spAutoFit/>
          </a:bodyPr>
          <a:lstStyle/>
          <a:p>
            <a:r>
              <a:rPr lang="en-US" dirty="0" smtClean="0"/>
              <a:t>Option 1: Coupled words w/ pedestal</a:t>
            </a:r>
            <a:endParaRPr lang="en-US" dirty="0"/>
          </a:p>
        </p:txBody>
      </p:sp>
    </p:spTree>
    <p:extLst>
      <p:ext uri="{BB962C8B-B14F-4D97-AF65-F5344CB8AC3E}">
        <p14:creationId xmlns:p14="http://schemas.microsoft.com/office/powerpoint/2010/main" val="2142632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76613" y="1560177"/>
            <a:ext cx="8794942" cy="1136562"/>
            <a:chOff x="89283" y="1107970"/>
            <a:chExt cx="8794942" cy="1136562"/>
          </a:xfrm>
        </p:grpSpPr>
        <p:grpSp>
          <p:nvGrpSpPr>
            <p:cNvPr id="36" name="Group 35"/>
            <p:cNvGrpSpPr/>
            <p:nvPr/>
          </p:nvGrpSpPr>
          <p:grpSpPr>
            <a:xfrm>
              <a:off x="200428" y="1403100"/>
              <a:ext cx="8677461" cy="188302"/>
              <a:chOff x="192455" y="1494562"/>
              <a:chExt cx="9442707" cy="190992"/>
            </a:xfrm>
          </p:grpSpPr>
          <p:sp>
            <p:nvSpPr>
              <p:cNvPr id="4" name="Right Bracket 3"/>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Right Bracket 4"/>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Right Bracket 6"/>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Right Bracket 7"/>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Right Bracket 8"/>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Right Bracket 9"/>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ight Bracket 10"/>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Right Bracket 11"/>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Right Bracket 12"/>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Right Bracket 13"/>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Right Bracket 14"/>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Right Bracket 15"/>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Right Bracket 16"/>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Right Bracket 17"/>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Right Bracket 18"/>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Right Bracket 19"/>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Right Bracket 20"/>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Right Bracket 21"/>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Right Bracket 22"/>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Right Bracket 23"/>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Right Bracket 24"/>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Right Bracket 25"/>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Right Bracket 26"/>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Right Bracket 27"/>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Right Bracket 28"/>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Right Bracket 29"/>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Right Bracket 30"/>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Right Bracket 31"/>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Right Bracket 32"/>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Right Bracket 33"/>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Right Bracket 34"/>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7" name="TextBox 36"/>
            <p:cNvSpPr txBox="1"/>
            <p:nvPr/>
          </p:nvSpPr>
          <p:spPr>
            <a:xfrm>
              <a:off x="8608564" y="1107970"/>
              <a:ext cx="275661" cy="307777"/>
            </a:xfrm>
            <a:prstGeom prst="rect">
              <a:avLst/>
            </a:prstGeom>
            <a:noFill/>
          </p:spPr>
          <p:txBody>
            <a:bodyPr wrap="none" rtlCol="0">
              <a:spAutoFit/>
            </a:bodyPr>
            <a:lstStyle/>
            <a:p>
              <a:r>
                <a:rPr lang="en-US" sz="1400" dirty="0" smtClean="0"/>
                <a:t>0</a:t>
              </a:r>
              <a:endParaRPr lang="en-US" sz="1400" dirty="0"/>
            </a:p>
          </p:txBody>
        </p:sp>
        <p:sp>
          <p:nvSpPr>
            <p:cNvPr id="38" name="TextBox 37"/>
            <p:cNvSpPr txBox="1"/>
            <p:nvPr/>
          </p:nvSpPr>
          <p:spPr>
            <a:xfrm>
              <a:off x="189408" y="1107970"/>
              <a:ext cx="366657" cy="307777"/>
            </a:xfrm>
            <a:prstGeom prst="rect">
              <a:avLst/>
            </a:prstGeom>
            <a:noFill/>
          </p:spPr>
          <p:txBody>
            <a:bodyPr wrap="none" rtlCol="0">
              <a:spAutoFit/>
            </a:bodyPr>
            <a:lstStyle/>
            <a:p>
              <a:r>
                <a:rPr lang="en-US" sz="1400" dirty="0" smtClean="0"/>
                <a:t>31</a:t>
              </a:r>
              <a:endParaRPr lang="en-US" sz="1400" dirty="0"/>
            </a:p>
          </p:txBody>
        </p:sp>
        <p:sp>
          <p:nvSpPr>
            <p:cNvPr id="39" name="TextBox 38"/>
            <p:cNvSpPr txBox="1"/>
            <p:nvPr/>
          </p:nvSpPr>
          <p:spPr>
            <a:xfrm>
              <a:off x="7525875" y="1107970"/>
              <a:ext cx="275661" cy="307777"/>
            </a:xfrm>
            <a:prstGeom prst="rect">
              <a:avLst/>
            </a:prstGeom>
            <a:noFill/>
          </p:spPr>
          <p:txBody>
            <a:bodyPr wrap="none" rtlCol="0">
              <a:spAutoFit/>
            </a:bodyPr>
            <a:lstStyle/>
            <a:p>
              <a:r>
                <a:rPr lang="en-US" sz="1400" dirty="0" smtClean="0"/>
                <a:t>4</a:t>
              </a:r>
              <a:endParaRPr lang="en-US" sz="1400" dirty="0"/>
            </a:p>
          </p:txBody>
        </p:sp>
        <p:sp>
          <p:nvSpPr>
            <p:cNvPr id="40" name="TextBox 39"/>
            <p:cNvSpPr txBox="1"/>
            <p:nvPr/>
          </p:nvSpPr>
          <p:spPr>
            <a:xfrm>
              <a:off x="6443186" y="1107970"/>
              <a:ext cx="275661" cy="307777"/>
            </a:xfrm>
            <a:prstGeom prst="rect">
              <a:avLst/>
            </a:prstGeom>
            <a:noFill/>
          </p:spPr>
          <p:txBody>
            <a:bodyPr wrap="none" rtlCol="0">
              <a:spAutoFit/>
            </a:bodyPr>
            <a:lstStyle/>
            <a:p>
              <a:r>
                <a:rPr lang="en-US" sz="1400" dirty="0" smtClean="0"/>
                <a:t>8</a:t>
              </a:r>
              <a:endParaRPr lang="en-US" sz="1400" dirty="0"/>
            </a:p>
          </p:txBody>
        </p:sp>
        <p:sp>
          <p:nvSpPr>
            <p:cNvPr id="41" name="TextBox 40"/>
            <p:cNvSpPr txBox="1"/>
            <p:nvPr/>
          </p:nvSpPr>
          <p:spPr>
            <a:xfrm>
              <a:off x="5324475" y="1107970"/>
              <a:ext cx="366657" cy="307777"/>
            </a:xfrm>
            <a:prstGeom prst="rect">
              <a:avLst/>
            </a:prstGeom>
            <a:noFill/>
          </p:spPr>
          <p:txBody>
            <a:bodyPr wrap="none" rtlCol="0">
              <a:spAutoFit/>
            </a:bodyPr>
            <a:lstStyle/>
            <a:p>
              <a:r>
                <a:rPr lang="en-US" sz="1400" dirty="0" smtClean="0"/>
                <a:t>12</a:t>
              </a:r>
              <a:endParaRPr lang="en-US" sz="1400" dirty="0"/>
            </a:p>
          </p:txBody>
        </p:sp>
        <p:sp>
          <p:nvSpPr>
            <p:cNvPr id="42" name="TextBox 41"/>
            <p:cNvSpPr txBox="1"/>
            <p:nvPr/>
          </p:nvSpPr>
          <p:spPr>
            <a:xfrm>
              <a:off x="4218302" y="1107970"/>
              <a:ext cx="366657" cy="307777"/>
            </a:xfrm>
            <a:prstGeom prst="rect">
              <a:avLst/>
            </a:prstGeom>
            <a:noFill/>
          </p:spPr>
          <p:txBody>
            <a:bodyPr wrap="none" rtlCol="0">
              <a:spAutoFit/>
            </a:bodyPr>
            <a:lstStyle/>
            <a:p>
              <a:r>
                <a:rPr lang="en-US" sz="1400" dirty="0" smtClean="0"/>
                <a:t>16</a:t>
              </a:r>
            </a:p>
          </p:txBody>
        </p:sp>
        <p:sp>
          <p:nvSpPr>
            <p:cNvPr id="43" name="TextBox 42"/>
            <p:cNvSpPr txBox="1"/>
            <p:nvPr/>
          </p:nvSpPr>
          <p:spPr>
            <a:xfrm>
              <a:off x="3159032" y="1107970"/>
              <a:ext cx="366657" cy="307777"/>
            </a:xfrm>
            <a:prstGeom prst="rect">
              <a:avLst/>
            </a:prstGeom>
            <a:noFill/>
          </p:spPr>
          <p:txBody>
            <a:bodyPr wrap="none" rtlCol="0">
              <a:spAutoFit/>
            </a:bodyPr>
            <a:lstStyle/>
            <a:p>
              <a:r>
                <a:rPr lang="en-US" sz="1400" dirty="0" smtClean="0"/>
                <a:t>20</a:t>
              </a:r>
              <a:endParaRPr lang="en-US" sz="1400" dirty="0"/>
            </a:p>
          </p:txBody>
        </p:sp>
        <p:sp>
          <p:nvSpPr>
            <p:cNvPr id="44" name="TextBox 43"/>
            <p:cNvSpPr txBox="1"/>
            <p:nvPr/>
          </p:nvSpPr>
          <p:spPr>
            <a:xfrm>
              <a:off x="2039036" y="1107970"/>
              <a:ext cx="366657" cy="307777"/>
            </a:xfrm>
            <a:prstGeom prst="rect">
              <a:avLst/>
            </a:prstGeom>
            <a:noFill/>
          </p:spPr>
          <p:txBody>
            <a:bodyPr wrap="none" rtlCol="0">
              <a:spAutoFit/>
            </a:bodyPr>
            <a:lstStyle/>
            <a:p>
              <a:r>
                <a:rPr lang="en-US" sz="1400" dirty="0" smtClean="0"/>
                <a:t>24</a:t>
              </a:r>
              <a:endParaRPr lang="en-US" sz="1400" dirty="0"/>
            </a:p>
          </p:txBody>
        </p:sp>
        <p:sp>
          <p:nvSpPr>
            <p:cNvPr id="45" name="TextBox 44"/>
            <p:cNvSpPr txBox="1"/>
            <p:nvPr/>
          </p:nvSpPr>
          <p:spPr>
            <a:xfrm>
              <a:off x="965476" y="1107970"/>
              <a:ext cx="366657" cy="307777"/>
            </a:xfrm>
            <a:prstGeom prst="rect">
              <a:avLst/>
            </a:prstGeom>
            <a:noFill/>
          </p:spPr>
          <p:txBody>
            <a:bodyPr wrap="none" rtlCol="0">
              <a:spAutoFit/>
            </a:bodyPr>
            <a:lstStyle/>
            <a:p>
              <a:r>
                <a:rPr lang="en-US" sz="1400" dirty="0" smtClean="0"/>
                <a:t>28</a:t>
              </a:r>
              <a:endParaRPr lang="en-US" sz="1400" dirty="0"/>
            </a:p>
          </p:txBody>
        </p:sp>
        <p:sp>
          <p:nvSpPr>
            <p:cNvPr id="46" name="TextBox 45"/>
            <p:cNvSpPr txBox="1"/>
            <p:nvPr/>
          </p:nvSpPr>
          <p:spPr>
            <a:xfrm>
              <a:off x="185410" y="1555079"/>
              <a:ext cx="274434" cy="307777"/>
            </a:xfrm>
            <a:prstGeom prst="rect">
              <a:avLst/>
            </a:prstGeom>
            <a:noFill/>
          </p:spPr>
          <p:txBody>
            <a:bodyPr wrap="none" rtlCol="0">
              <a:spAutoFit/>
            </a:bodyPr>
            <a:lstStyle/>
            <a:p>
              <a:r>
                <a:rPr lang="en-US" sz="1400" b="1" dirty="0" smtClean="0">
                  <a:latin typeface="Times New Roman"/>
                  <a:cs typeface="Times New Roman"/>
                </a:rPr>
                <a:t>1</a:t>
              </a:r>
              <a:endParaRPr lang="en-US" sz="1400" b="1" dirty="0">
                <a:latin typeface="Times New Roman"/>
                <a:cs typeface="Times New Roman"/>
              </a:endParaRPr>
            </a:p>
          </p:txBody>
        </p:sp>
        <p:cxnSp>
          <p:nvCxnSpPr>
            <p:cNvPr id="48" name="Straight Connector 47"/>
            <p:cNvCxnSpPr/>
            <p:nvPr/>
          </p:nvCxnSpPr>
          <p:spPr>
            <a:xfrm>
              <a:off x="475139" y="1557526"/>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grpSp>
          <p:nvGrpSpPr>
            <p:cNvPr id="51" name="Group 50"/>
            <p:cNvGrpSpPr/>
            <p:nvPr/>
          </p:nvGrpSpPr>
          <p:grpSpPr>
            <a:xfrm rot="10800000">
              <a:off x="201815" y="1825397"/>
              <a:ext cx="8677461" cy="188302"/>
              <a:chOff x="192455" y="1494562"/>
              <a:chExt cx="9442707" cy="190992"/>
            </a:xfrm>
          </p:grpSpPr>
          <p:sp>
            <p:nvSpPr>
              <p:cNvPr id="52" name="Right Bracket 51"/>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Right Bracket 52"/>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 name="Right Bracket 53"/>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 name="Right Bracket 54"/>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 name="Right Bracket 55"/>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 name="Right Bracket 56"/>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Right Bracket 57"/>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9" name="Right Bracket 58"/>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0" name="Right Bracket 59"/>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1" name="Right Bracket 60"/>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2" name="Right Bracket 61"/>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Right Bracket 62"/>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4" name="Right Bracket 63"/>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5" name="Right Bracket 64"/>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6" name="Right Bracket 65"/>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7" name="Right Bracket 66"/>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Right Bracket 67"/>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9" name="Right Bracket 68"/>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0" name="Right Bracket 69"/>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1" name="Right Bracket 70"/>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2" name="Right Bracket 71"/>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Right Bracket 72"/>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4" name="Right Bracket 73"/>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5" name="Right Bracket 74"/>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6" name="Right Bracket 75"/>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7" name="Right Bracket 76"/>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8" name="Right Bracket 77"/>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Right Bracket 78"/>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0" name="Right Bracket 79"/>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1" name="Right Bracket 80"/>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Right Bracket 81"/>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3" name="Right Bracket 82"/>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84" name="Straight Connector 83"/>
            <p:cNvCxnSpPr/>
            <p:nvPr/>
          </p:nvCxnSpPr>
          <p:spPr>
            <a:xfrm>
              <a:off x="200428" y="159140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8877890" y="157451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5908098" y="1594985"/>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4542184" y="1575990"/>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3988533" y="1575990"/>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3448495" y="154475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1549486" y="156017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a:off x="607567" y="1555079"/>
              <a:ext cx="897814" cy="307777"/>
            </a:xfrm>
            <a:prstGeom prst="rect">
              <a:avLst/>
            </a:prstGeom>
            <a:noFill/>
          </p:spPr>
          <p:txBody>
            <a:bodyPr wrap="none" rtlCol="0">
              <a:spAutoFit/>
            </a:bodyPr>
            <a:lstStyle/>
            <a:p>
              <a:r>
                <a:rPr lang="en-US" sz="1400" b="1" dirty="0">
                  <a:latin typeface="Times New Roman"/>
                  <a:cs typeface="Times New Roman"/>
                </a:rPr>
                <a:t>d</a:t>
              </a:r>
              <a:r>
                <a:rPr lang="en-US" sz="1400" b="1" dirty="0" smtClean="0">
                  <a:latin typeface="Times New Roman"/>
                  <a:cs typeface="Times New Roman"/>
                </a:rPr>
                <a:t>ata type</a:t>
              </a:r>
              <a:endParaRPr lang="en-US" sz="1400" b="1" dirty="0">
                <a:latin typeface="Times New Roman"/>
                <a:cs typeface="Times New Roman"/>
              </a:endParaRPr>
            </a:p>
          </p:txBody>
        </p:sp>
        <p:sp>
          <p:nvSpPr>
            <p:cNvPr id="92" name="TextBox 91"/>
            <p:cNvSpPr txBox="1"/>
            <p:nvPr/>
          </p:nvSpPr>
          <p:spPr>
            <a:xfrm>
              <a:off x="2118451" y="1555079"/>
              <a:ext cx="787395" cy="307777"/>
            </a:xfrm>
            <a:prstGeom prst="rect">
              <a:avLst/>
            </a:prstGeom>
            <a:noFill/>
          </p:spPr>
          <p:txBody>
            <a:bodyPr wrap="none" rtlCol="0">
              <a:spAutoFit/>
            </a:bodyPr>
            <a:lstStyle/>
            <a:p>
              <a:r>
                <a:rPr lang="en-US" sz="1400" b="1" dirty="0" smtClean="0">
                  <a:latin typeface="Times New Roman"/>
                  <a:cs typeface="Times New Roman"/>
                </a:rPr>
                <a:t>channel</a:t>
              </a:r>
              <a:endParaRPr lang="en-US" sz="1400" b="1" dirty="0">
                <a:latin typeface="Times New Roman"/>
                <a:cs typeface="Times New Roman"/>
              </a:endParaRPr>
            </a:p>
          </p:txBody>
        </p:sp>
        <p:sp>
          <p:nvSpPr>
            <p:cNvPr id="93" name="TextBox 92"/>
            <p:cNvSpPr txBox="1"/>
            <p:nvPr/>
          </p:nvSpPr>
          <p:spPr>
            <a:xfrm>
              <a:off x="3415511" y="1555079"/>
              <a:ext cx="596625" cy="307777"/>
            </a:xfrm>
            <a:prstGeom prst="rect">
              <a:avLst/>
            </a:prstGeom>
            <a:noFill/>
          </p:spPr>
          <p:txBody>
            <a:bodyPr wrap="none" rtlCol="0">
              <a:spAutoFit/>
            </a:bodyPr>
            <a:lstStyle/>
            <a:p>
              <a:r>
                <a:rPr lang="en-US" sz="1400" b="1" dirty="0" smtClean="0">
                  <a:latin typeface="Times New Roman"/>
                  <a:cs typeface="Times New Roman"/>
                </a:rPr>
                <a:t>pulse</a:t>
              </a:r>
              <a:endParaRPr lang="en-US" sz="1400" b="1" dirty="0">
                <a:latin typeface="Times New Roman"/>
                <a:cs typeface="Times New Roman"/>
              </a:endParaRPr>
            </a:p>
          </p:txBody>
        </p:sp>
        <p:sp>
          <p:nvSpPr>
            <p:cNvPr id="94" name="TextBox 93"/>
            <p:cNvSpPr txBox="1"/>
            <p:nvPr/>
          </p:nvSpPr>
          <p:spPr>
            <a:xfrm>
              <a:off x="4110836" y="1555079"/>
              <a:ext cx="364202" cy="307777"/>
            </a:xfrm>
            <a:prstGeom prst="rect">
              <a:avLst/>
            </a:prstGeom>
            <a:noFill/>
          </p:spPr>
          <p:txBody>
            <a:bodyPr wrap="none" rtlCol="0">
              <a:spAutoFit/>
            </a:bodyPr>
            <a:lstStyle/>
            <a:p>
              <a:r>
                <a:rPr lang="en-US" sz="1400" b="1" dirty="0" smtClean="0">
                  <a:latin typeface="Times New Roman"/>
                  <a:cs typeface="Times New Roman"/>
                </a:rPr>
                <a:t>??</a:t>
              </a:r>
              <a:endParaRPr lang="en-US" sz="1400" b="1" dirty="0">
                <a:latin typeface="Times New Roman"/>
                <a:cs typeface="Times New Roman"/>
              </a:endParaRPr>
            </a:p>
          </p:txBody>
        </p:sp>
        <p:sp>
          <p:nvSpPr>
            <p:cNvPr id="95" name="TextBox 94"/>
            <p:cNvSpPr txBox="1"/>
            <p:nvPr/>
          </p:nvSpPr>
          <p:spPr>
            <a:xfrm>
              <a:off x="4998820" y="1574517"/>
              <a:ext cx="453970" cy="307777"/>
            </a:xfrm>
            <a:prstGeom prst="rect">
              <a:avLst/>
            </a:prstGeom>
            <a:noFill/>
          </p:spPr>
          <p:txBody>
            <a:bodyPr wrap="none" rtlCol="0">
              <a:spAutoFit/>
            </a:bodyPr>
            <a:lstStyle/>
            <a:p>
              <a:r>
                <a:rPr lang="en-US" sz="1400" b="1" dirty="0" smtClean="0">
                  <a:latin typeface="Times New Roman"/>
                  <a:cs typeface="Times New Roman"/>
                </a:rPr>
                <a:t>slot</a:t>
              </a:r>
              <a:endParaRPr lang="en-US" sz="1400" b="1" dirty="0">
                <a:latin typeface="Times New Roman"/>
                <a:cs typeface="Times New Roman"/>
              </a:endParaRPr>
            </a:p>
          </p:txBody>
        </p:sp>
        <p:sp>
          <p:nvSpPr>
            <p:cNvPr id="96" name="TextBox 95"/>
            <p:cNvSpPr txBox="1"/>
            <p:nvPr/>
          </p:nvSpPr>
          <p:spPr>
            <a:xfrm>
              <a:off x="6820166" y="1555079"/>
              <a:ext cx="980419" cy="307777"/>
            </a:xfrm>
            <a:prstGeom prst="rect">
              <a:avLst/>
            </a:prstGeom>
            <a:noFill/>
          </p:spPr>
          <p:txBody>
            <a:bodyPr wrap="none" rtlCol="0">
              <a:spAutoFit/>
            </a:bodyPr>
            <a:lstStyle/>
            <a:p>
              <a:r>
                <a:rPr lang="en-US" sz="1400" b="1" dirty="0">
                  <a:latin typeface="Times New Roman"/>
                  <a:cs typeface="Times New Roman"/>
                </a:rPr>
                <a:t>p</a:t>
              </a:r>
              <a:r>
                <a:rPr lang="en-US" sz="1400" b="1" dirty="0" smtClean="0">
                  <a:latin typeface="Times New Roman"/>
                  <a:cs typeface="Times New Roman"/>
                </a:rPr>
                <a:t>ulse time</a:t>
              </a:r>
              <a:endParaRPr lang="en-US" sz="1400" b="1" dirty="0">
                <a:latin typeface="Times New Roman"/>
                <a:cs typeface="Times New Roman"/>
              </a:endParaRPr>
            </a:p>
          </p:txBody>
        </p:sp>
        <p:sp>
          <p:nvSpPr>
            <p:cNvPr id="97" name="TextBox 96"/>
            <p:cNvSpPr txBox="1"/>
            <p:nvPr/>
          </p:nvSpPr>
          <p:spPr>
            <a:xfrm>
              <a:off x="6949416" y="2013700"/>
              <a:ext cx="614264" cy="230832"/>
            </a:xfrm>
            <a:prstGeom prst="rect">
              <a:avLst/>
            </a:prstGeom>
            <a:noFill/>
          </p:spPr>
          <p:txBody>
            <a:bodyPr wrap="none" rtlCol="0">
              <a:spAutoFit/>
            </a:bodyPr>
            <a:lstStyle/>
            <a:p>
              <a:r>
                <a:rPr lang="en-US" sz="900" dirty="0" smtClean="0">
                  <a:latin typeface="Arial Black"/>
                  <a:cs typeface="Arial Black"/>
                </a:rPr>
                <a:t>13 bits</a:t>
              </a:r>
              <a:endParaRPr lang="en-US" sz="900" dirty="0">
                <a:latin typeface="Arial Black"/>
                <a:cs typeface="Arial Black"/>
              </a:endParaRPr>
            </a:p>
          </p:txBody>
        </p:sp>
        <p:sp>
          <p:nvSpPr>
            <p:cNvPr id="98" name="TextBox 97"/>
            <p:cNvSpPr txBox="1"/>
            <p:nvPr/>
          </p:nvSpPr>
          <p:spPr>
            <a:xfrm>
              <a:off x="4992648" y="2008398"/>
              <a:ext cx="537283" cy="230832"/>
            </a:xfrm>
            <a:prstGeom prst="rect">
              <a:avLst/>
            </a:prstGeom>
            <a:noFill/>
          </p:spPr>
          <p:txBody>
            <a:bodyPr wrap="none" rtlCol="0">
              <a:spAutoFit/>
            </a:bodyPr>
            <a:lstStyle/>
            <a:p>
              <a:r>
                <a:rPr lang="en-US" sz="900" dirty="0" smtClean="0">
                  <a:latin typeface="Arial Black"/>
                  <a:cs typeface="Arial Black"/>
                </a:rPr>
                <a:t>5 bits</a:t>
              </a:r>
              <a:endParaRPr lang="en-US" sz="900" dirty="0">
                <a:latin typeface="Arial Black"/>
                <a:cs typeface="Arial Black"/>
              </a:endParaRPr>
            </a:p>
          </p:txBody>
        </p:sp>
        <p:sp>
          <p:nvSpPr>
            <p:cNvPr id="99" name="TextBox 98"/>
            <p:cNvSpPr txBox="1"/>
            <p:nvPr/>
          </p:nvSpPr>
          <p:spPr>
            <a:xfrm>
              <a:off x="4012136" y="2008398"/>
              <a:ext cx="537283" cy="230832"/>
            </a:xfrm>
            <a:prstGeom prst="rect">
              <a:avLst/>
            </a:prstGeom>
            <a:noFill/>
          </p:spPr>
          <p:txBody>
            <a:bodyPr wrap="none" rtlCol="0">
              <a:spAutoFit/>
            </a:bodyPr>
            <a:lstStyle/>
            <a:p>
              <a:r>
                <a:rPr lang="en-US" sz="900" dirty="0">
                  <a:latin typeface="Arial Black"/>
                  <a:cs typeface="Arial Black"/>
                </a:rPr>
                <a:t>2</a:t>
              </a:r>
              <a:r>
                <a:rPr lang="en-US" sz="900" dirty="0" smtClean="0">
                  <a:latin typeface="Arial Black"/>
                  <a:cs typeface="Arial Black"/>
                </a:rPr>
                <a:t> bits</a:t>
              </a:r>
              <a:endParaRPr lang="en-US" sz="900" dirty="0">
                <a:latin typeface="Arial Black"/>
                <a:cs typeface="Arial Black"/>
              </a:endParaRPr>
            </a:p>
          </p:txBody>
        </p:sp>
        <p:sp>
          <p:nvSpPr>
            <p:cNvPr id="100" name="TextBox 99"/>
            <p:cNvSpPr txBox="1"/>
            <p:nvPr/>
          </p:nvSpPr>
          <p:spPr>
            <a:xfrm>
              <a:off x="3407090" y="2013700"/>
              <a:ext cx="537283" cy="230832"/>
            </a:xfrm>
            <a:prstGeom prst="rect">
              <a:avLst/>
            </a:prstGeom>
            <a:noFill/>
          </p:spPr>
          <p:txBody>
            <a:bodyPr wrap="none" rtlCol="0">
              <a:spAutoFit/>
            </a:bodyPr>
            <a:lstStyle/>
            <a:p>
              <a:r>
                <a:rPr lang="en-US" sz="900" dirty="0" smtClean="0">
                  <a:latin typeface="Arial Black"/>
                  <a:cs typeface="Arial Black"/>
                </a:rPr>
                <a:t>2 bits</a:t>
              </a:r>
              <a:endParaRPr lang="en-US" sz="900" dirty="0">
                <a:latin typeface="Arial Black"/>
                <a:cs typeface="Arial Black"/>
              </a:endParaRPr>
            </a:p>
          </p:txBody>
        </p:sp>
        <p:sp>
          <p:nvSpPr>
            <p:cNvPr id="101" name="TextBox 100"/>
            <p:cNvSpPr txBox="1"/>
            <p:nvPr/>
          </p:nvSpPr>
          <p:spPr>
            <a:xfrm>
              <a:off x="2211056" y="2013700"/>
              <a:ext cx="537283" cy="230832"/>
            </a:xfrm>
            <a:prstGeom prst="rect">
              <a:avLst/>
            </a:prstGeom>
            <a:noFill/>
          </p:spPr>
          <p:txBody>
            <a:bodyPr wrap="none" rtlCol="0">
              <a:spAutoFit/>
            </a:bodyPr>
            <a:lstStyle/>
            <a:p>
              <a:r>
                <a:rPr lang="en-US" sz="900" dirty="0" smtClean="0">
                  <a:latin typeface="Arial Black"/>
                  <a:cs typeface="Arial Black"/>
                </a:rPr>
                <a:t>7 bits</a:t>
              </a:r>
              <a:endParaRPr lang="en-US" sz="900" dirty="0">
                <a:latin typeface="Arial Black"/>
                <a:cs typeface="Arial Black"/>
              </a:endParaRPr>
            </a:p>
          </p:txBody>
        </p:sp>
        <p:sp>
          <p:nvSpPr>
            <p:cNvPr id="102" name="TextBox 101"/>
            <p:cNvSpPr txBox="1"/>
            <p:nvPr/>
          </p:nvSpPr>
          <p:spPr>
            <a:xfrm>
              <a:off x="717869" y="2013700"/>
              <a:ext cx="537283" cy="230832"/>
            </a:xfrm>
            <a:prstGeom prst="rect">
              <a:avLst/>
            </a:prstGeom>
            <a:noFill/>
          </p:spPr>
          <p:txBody>
            <a:bodyPr wrap="none" rtlCol="0">
              <a:spAutoFit/>
            </a:bodyPr>
            <a:lstStyle/>
            <a:p>
              <a:r>
                <a:rPr lang="en-US" sz="900" dirty="0" smtClean="0">
                  <a:latin typeface="Arial Black"/>
                  <a:cs typeface="Arial Black"/>
                </a:rPr>
                <a:t>4 bits</a:t>
              </a:r>
              <a:endParaRPr lang="en-US" sz="900" dirty="0">
                <a:latin typeface="Arial Black"/>
                <a:cs typeface="Arial Black"/>
              </a:endParaRPr>
            </a:p>
          </p:txBody>
        </p:sp>
        <p:sp>
          <p:nvSpPr>
            <p:cNvPr id="103" name="TextBox 102"/>
            <p:cNvSpPr txBox="1"/>
            <p:nvPr/>
          </p:nvSpPr>
          <p:spPr>
            <a:xfrm>
              <a:off x="89283" y="2013700"/>
              <a:ext cx="466782" cy="230832"/>
            </a:xfrm>
            <a:prstGeom prst="rect">
              <a:avLst/>
            </a:prstGeom>
            <a:noFill/>
          </p:spPr>
          <p:txBody>
            <a:bodyPr wrap="none" rtlCol="0">
              <a:spAutoFit/>
            </a:bodyPr>
            <a:lstStyle/>
            <a:p>
              <a:r>
                <a:rPr lang="en-US" sz="900" dirty="0" smtClean="0">
                  <a:latin typeface="Arial Black"/>
                  <a:cs typeface="Arial Black"/>
                </a:rPr>
                <a:t>1 bit</a:t>
              </a:r>
              <a:endParaRPr lang="en-US" sz="900" dirty="0">
                <a:latin typeface="Arial Black"/>
                <a:cs typeface="Arial Black"/>
              </a:endParaRPr>
            </a:p>
          </p:txBody>
        </p:sp>
      </p:grpSp>
      <p:grpSp>
        <p:nvGrpSpPr>
          <p:cNvPr id="105" name="Group 104"/>
          <p:cNvGrpSpPr/>
          <p:nvPr/>
        </p:nvGrpSpPr>
        <p:grpSpPr>
          <a:xfrm>
            <a:off x="70278" y="3610906"/>
            <a:ext cx="8794942" cy="1136562"/>
            <a:chOff x="89283" y="1107970"/>
            <a:chExt cx="8794942" cy="1136562"/>
          </a:xfrm>
        </p:grpSpPr>
        <p:grpSp>
          <p:nvGrpSpPr>
            <p:cNvPr id="106" name="Group 105"/>
            <p:cNvGrpSpPr/>
            <p:nvPr/>
          </p:nvGrpSpPr>
          <p:grpSpPr>
            <a:xfrm>
              <a:off x="200428" y="1403100"/>
              <a:ext cx="8677461" cy="188302"/>
              <a:chOff x="192455" y="1494562"/>
              <a:chExt cx="9442707" cy="190992"/>
            </a:xfrm>
          </p:grpSpPr>
          <p:sp>
            <p:nvSpPr>
              <p:cNvPr id="171" name="Right Bracket 170"/>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2" name="Right Bracket 171"/>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3" name="Right Bracket 172"/>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4" name="Right Bracket 173"/>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5" name="Right Bracket 174"/>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6" name="Right Bracket 175"/>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7" name="Right Bracket 176"/>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8" name="Right Bracket 177"/>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9" name="Right Bracket 178"/>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0" name="Right Bracket 179"/>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1" name="Right Bracket 180"/>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2" name="Right Bracket 181"/>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3" name="Right Bracket 182"/>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4" name="Right Bracket 183"/>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5" name="Right Bracket 184"/>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6" name="Right Bracket 185"/>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7" name="Right Bracket 186"/>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8" name="Right Bracket 187"/>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9" name="Right Bracket 188"/>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0" name="Right Bracket 189"/>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1" name="Right Bracket 190"/>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2" name="Right Bracket 191"/>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3" name="Right Bracket 192"/>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4" name="Right Bracket 193"/>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5" name="Right Bracket 194"/>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6" name="Right Bracket 195"/>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7" name="Right Bracket 196"/>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8" name="Right Bracket 197"/>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9" name="Right Bracket 198"/>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0" name="Right Bracket 199"/>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1" name="Right Bracket 200"/>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2" name="Right Bracket 201"/>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07" name="TextBox 106"/>
            <p:cNvSpPr txBox="1"/>
            <p:nvPr/>
          </p:nvSpPr>
          <p:spPr>
            <a:xfrm>
              <a:off x="8608564" y="1107970"/>
              <a:ext cx="275661" cy="307777"/>
            </a:xfrm>
            <a:prstGeom prst="rect">
              <a:avLst/>
            </a:prstGeom>
            <a:noFill/>
          </p:spPr>
          <p:txBody>
            <a:bodyPr wrap="none" rtlCol="0">
              <a:spAutoFit/>
            </a:bodyPr>
            <a:lstStyle/>
            <a:p>
              <a:r>
                <a:rPr lang="en-US" sz="1400" dirty="0" smtClean="0"/>
                <a:t>0</a:t>
              </a:r>
              <a:endParaRPr lang="en-US" sz="1400" dirty="0"/>
            </a:p>
          </p:txBody>
        </p:sp>
        <p:sp>
          <p:nvSpPr>
            <p:cNvPr id="108" name="TextBox 107"/>
            <p:cNvSpPr txBox="1"/>
            <p:nvPr/>
          </p:nvSpPr>
          <p:spPr>
            <a:xfrm>
              <a:off x="189408" y="1107970"/>
              <a:ext cx="366657" cy="307777"/>
            </a:xfrm>
            <a:prstGeom prst="rect">
              <a:avLst/>
            </a:prstGeom>
            <a:noFill/>
          </p:spPr>
          <p:txBody>
            <a:bodyPr wrap="none" rtlCol="0">
              <a:spAutoFit/>
            </a:bodyPr>
            <a:lstStyle/>
            <a:p>
              <a:r>
                <a:rPr lang="en-US" sz="1400" dirty="0" smtClean="0"/>
                <a:t>31</a:t>
              </a:r>
              <a:endParaRPr lang="en-US" sz="1400" dirty="0"/>
            </a:p>
          </p:txBody>
        </p:sp>
        <p:sp>
          <p:nvSpPr>
            <p:cNvPr id="109" name="TextBox 108"/>
            <p:cNvSpPr txBox="1"/>
            <p:nvPr/>
          </p:nvSpPr>
          <p:spPr>
            <a:xfrm>
              <a:off x="7525875" y="1107970"/>
              <a:ext cx="275661" cy="307777"/>
            </a:xfrm>
            <a:prstGeom prst="rect">
              <a:avLst/>
            </a:prstGeom>
            <a:noFill/>
          </p:spPr>
          <p:txBody>
            <a:bodyPr wrap="none" rtlCol="0">
              <a:spAutoFit/>
            </a:bodyPr>
            <a:lstStyle/>
            <a:p>
              <a:r>
                <a:rPr lang="en-US" sz="1400" dirty="0" smtClean="0"/>
                <a:t>4</a:t>
              </a:r>
              <a:endParaRPr lang="en-US" sz="1400" dirty="0"/>
            </a:p>
          </p:txBody>
        </p:sp>
        <p:sp>
          <p:nvSpPr>
            <p:cNvPr id="110" name="TextBox 109"/>
            <p:cNvSpPr txBox="1"/>
            <p:nvPr/>
          </p:nvSpPr>
          <p:spPr>
            <a:xfrm>
              <a:off x="6443186" y="1107970"/>
              <a:ext cx="275661" cy="307777"/>
            </a:xfrm>
            <a:prstGeom prst="rect">
              <a:avLst/>
            </a:prstGeom>
            <a:noFill/>
          </p:spPr>
          <p:txBody>
            <a:bodyPr wrap="none" rtlCol="0">
              <a:spAutoFit/>
            </a:bodyPr>
            <a:lstStyle/>
            <a:p>
              <a:r>
                <a:rPr lang="en-US" sz="1400" dirty="0" smtClean="0"/>
                <a:t>8</a:t>
              </a:r>
              <a:endParaRPr lang="en-US" sz="1400" dirty="0"/>
            </a:p>
          </p:txBody>
        </p:sp>
        <p:sp>
          <p:nvSpPr>
            <p:cNvPr id="111" name="TextBox 110"/>
            <p:cNvSpPr txBox="1"/>
            <p:nvPr/>
          </p:nvSpPr>
          <p:spPr>
            <a:xfrm>
              <a:off x="5324475" y="1107970"/>
              <a:ext cx="366657" cy="307777"/>
            </a:xfrm>
            <a:prstGeom prst="rect">
              <a:avLst/>
            </a:prstGeom>
            <a:noFill/>
          </p:spPr>
          <p:txBody>
            <a:bodyPr wrap="none" rtlCol="0">
              <a:spAutoFit/>
            </a:bodyPr>
            <a:lstStyle/>
            <a:p>
              <a:r>
                <a:rPr lang="en-US" sz="1400" dirty="0" smtClean="0"/>
                <a:t>12</a:t>
              </a:r>
              <a:endParaRPr lang="en-US" sz="1400" dirty="0"/>
            </a:p>
          </p:txBody>
        </p:sp>
        <p:sp>
          <p:nvSpPr>
            <p:cNvPr id="112" name="TextBox 111"/>
            <p:cNvSpPr txBox="1"/>
            <p:nvPr/>
          </p:nvSpPr>
          <p:spPr>
            <a:xfrm>
              <a:off x="4218302" y="1107970"/>
              <a:ext cx="366657" cy="307777"/>
            </a:xfrm>
            <a:prstGeom prst="rect">
              <a:avLst/>
            </a:prstGeom>
            <a:noFill/>
          </p:spPr>
          <p:txBody>
            <a:bodyPr wrap="none" rtlCol="0">
              <a:spAutoFit/>
            </a:bodyPr>
            <a:lstStyle/>
            <a:p>
              <a:r>
                <a:rPr lang="en-US" sz="1400" dirty="0" smtClean="0"/>
                <a:t>16</a:t>
              </a:r>
            </a:p>
          </p:txBody>
        </p:sp>
        <p:sp>
          <p:nvSpPr>
            <p:cNvPr id="113" name="TextBox 112"/>
            <p:cNvSpPr txBox="1"/>
            <p:nvPr/>
          </p:nvSpPr>
          <p:spPr>
            <a:xfrm>
              <a:off x="3159032" y="1107970"/>
              <a:ext cx="366657" cy="307777"/>
            </a:xfrm>
            <a:prstGeom prst="rect">
              <a:avLst/>
            </a:prstGeom>
            <a:noFill/>
          </p:spPr>
          <p:txBody>
            <a:bodyPr wrap="none" rtlCol="0">
              <a:spAutoFit/>
            </a:bodyPr>
            <a:lstStyle/>
            <a:p>
              <a:r>
                <a:rPr lang="en-US" sz="1400" dirty="0" smtClean="0"/>
                <a:t>20</a:t>
              </a:r>
              <a:endParaRPr lang="en-US" sz="1400" dirty="0"/>
            </a:p>
          </p:txBody>
        </p:sp>
        <p:sp>
          <p:nvSpPr>
            <p:cNvPr id="114" name="TextBox 113"/>
            <p:cNvSpPr txBox="1"/>
            <p:nvPr/>
          </p:nvSpPr>
          <p:spPr>
            <a:xfrm>
              <a:off x="2039036" y="1107970"/>
              <a:ext cx="366657" cy="307777"/>
            </a:xfrm>
            <a:prstGeom prst="rect">
              <a:avLst/>
            </a:prstGeom>
            <a:noFill/>
          </p:spPr>
          <p:txBody>
            <a:bodyPr wrap="none" rtlCol="0">
              <a:spAutoFit/>
            </a:bodyPr>
            <a:lstStyle/>
            <a:p>
              <a:r>
                <a:rPr lang="en-US" sz="1400" dirty="0" smtClean="0"/>
                <a:t>24</a:t>
              </a:r>
              <a:endParaRPr lang="en-US" sz="1400" dirty="0"/>
            </a:p>
          </p:txBody>
        </p:sp>
        <p:sp>
          <p:nvSpPr>
            <p:cNvPr id="115" name="TextBox 114"/>
            <p:cNvSpPr txBox="1"/>
            <p:nvPr/>
          </p:nvSpPr>
          <p:spPr>
            <a:xfrm>
              <a:off x="965476" y="1107970"/>
              <a:ext cx="366657" cy="307777"/>
            </a:xfrm>
            <a:prstGeom prst="rect">
              <a:avLst/>
            </a:prstGeom>
            <a:noFill/>
          </p:spPr>
          <p:txBody>
            <a:bodyPr wrap="none" rtlCol="0">
              <a:spAutoFit/>
            </a:bodyPr>
            <a:lstStyle/>
            <a:p>
              <a:r>
                <a:rPr lang="en-US" sz="1400" dirty="0" smtClean="0"/>
                <a:t>28</a:t>
              </a:r>
              <a:endParaRPr lang="en-US" sz="1400" dirty="0"/>
            </a:p>
          </p:txBody>
        </p:sp>
        <p:sp>
          <p:nvSpPr>
            <p:cNvPr id="116" name="TextBox 115"/>
            <p:cNvSpPr txBox="1"/>
            <p:nvPr/>
          </p:nvSpPr>
          <p:spPr>
            <a:xfrm>
              <a:off x="185410" y="1555079"/>
              <a:ext cx="274434" cy="307777"/>
            </a:xfrm>
            <a:prstGeom prst="rect">
              <a:avLst/>
            </a:prstGeom>
            <a:noFill/>
          </p:spPr>
          <p:txBody>
            <a:bodyPr wrap="none" rtlCol="0">
              <a:spAutoFit/>
            </a:bodyPr>
            <a:lstStyle/>
            <a:p>
              <a:r>
                <a:rPr lang="en-US" sz="1400" b="1" dirty="0" smtClean="0">
                  <a:latin typeface="Times New Roman"/>
                  <a:cs typeface="Times New Roman"/>
                </a:rPr>
                <a:t>0</a:t>
              </a:r>
              <a:endParaRPr lang="en-US" sz="1400" b="1" dirty="0">
                <a:latin typeface="Times New Roman"/>
                <a:cs typeface="Times New Roman"/>
              </a:endParaRPr>
            </a:p>
          </p:txBody>
        </p:sp>
        <p:cxnSp>
          <p:nvCxnSpPr>
            <p:cNvPr id="117" name="Straight Connector 116"/>
            <p:cNvCxnSpPr/>
            <p:nvPr/>
          </p:nvCxnSpPr>
          <p:spPr>
            <a:xfrm>
              <a:off x="475139" y="1557526"/>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grpSp>
          <p:nvGrpSpPr>
            <p:cNvPr id="118" name="Group 117"/>
            <p:cNvGrpSpPr/>
            <p:nvPr/>
          </p:nvGrpSpPr>
          <p:grpSpPr>
            <a:xfrm rot="10800000">
              <a:off x="201815" y="1825397"/>
              <a:ext cx="8677461" cy="188302"/>
              <a:chOff x="192455" y="1494562"/>
              <a:chExt cx="9442707" cy="190992"/>
            </a:xfrm>
          </p:grpSpPr>
          <p:sp>
            <p:nvSpPr>
              <p:cNvPr id="139" name="Right Bracket 138"/>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0" name="Right Bracket 139"/>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1" name="Right Bracket 140"/>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2" name="Right Bracket 141"/>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3" name="Right Bracket 142"/>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4" name="Right Bracket 143"/>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5" name="Right Bracket 144"/>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6" name="Right Bracket 145"/>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7" name="Right Bracket 146"/>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8" name="Right Bracket 147"/>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9" name="Right Bracket 148"/>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0" name="Right Bracket 149"/>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1" name="Right Bracket 150"/>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2" name="Right Bracket 151"/>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3" name="Right Bracket 152"/>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4" name="Right Bracket 153"/>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5" name="Right Bracket 154"/>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6" name="Right Bracket 155"/>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7" name="Right Bracket 156"/>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8" name="Right Bracket 157"/>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9" name="Right Bracket 158"/>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0" name="Right Bracket 159"/>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1" name="Right Bracket 160"/>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2" name="Right Bracket 161"/>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3" name="Right Bracket 162"/>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4" name="Right Bracket 163"/>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5" name="Right Bracket 164"/>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6" name="Right Bracket 165"/>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7" name="Right Bracket 166"/>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8" name="Right Bracket 167"/>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9" name="Right Bracket 168"/>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0" name="Right Bracket 169"/>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19" name="Straight Connector 118"/>
            <p:cNvCxnSpPr/>
            <p:nvPr/>
          </p:nvCxnSpPr>
          <p:spPr>
            <a:xfrm>
              <a:off x="200428" y="159140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a:off x="8877890" y="157451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a:off x="2635133" y="157451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126" name="TextBox 125"/>
            <p:cNvSpPr txBox="1"/>
            <p:nvPr/>
          </p:nvSpPr>
          <p:spPr>
            <a:xfrm>
              <a:off x="1098782" y="1558245"/>
              <a:ext cx="825867" cy="307777"/>
            </a:xfrm>
            <a:prstGeom prst="rect">
              <a:avLst/>
            </a:prstGeom>
            <a:noFill/>
          </p:spPr>
          <p:txBody>
            <a:bodyPr wrap="none" rtlCol="0">
              <a:spAutoFit/>
            </a:bodyPr>
            <a:lstStyle/>
            <a:p>
              <a:r>
                <a:rPr lang="en-US" sz="1400" b="1" dirty="0" smtClean="0">
                  <a:latin typeface="Times New Roman"/>
                  <a:cs typeface="Times New Roman"/>
                </a:rPr>
                <a:t>pedestal</a:t>
              </a:r>
              <a:endParaRPr lang="en-US" sz="1400" b="1" dirty="0">
                <a:latin typeface="Times New Roman"/>
                <a:cs typeface="Times New Roman"/>
              </a:endParaRPr>
            </a:p>
          </p:txBody>
        </p:sp>
        <p:sp>
          <p:nvSpPr>
            <p:cNvPr id="131" name="TextBox 130"/>
            <p:cNvSpPr txBox="1"/>
            <p:nvPr/>
          </p:nvSpPr>
          <p:spPr>
            <a:xfrm>
              <a:off x="5637545" y="1555079"/>
              <a:ext cx="1239818" cy="307777"/>
            </a:xfrm>
            <a:prstGeom prst="rect">
              <a:avLst/>
            </a:prstGeom>
            <a:noFill/>
          </p:spPr>
          <p:txBody>
            <a:bodyPr wrap="none" rtlCol="0">
              <a:spAutoFit/>
            </a:bodyPr>
            <a:lstStyle/>
            <a:p>
              <a:r>
                <a:rPr lang="en-US" sz="1400" b="1" dirty="0" smtClean="0">
                  <a:latin typeface="Times New Roman"/>
                  <a:cs typeface="Times New Roman"/>
                </a:rPr>
                <a:t>pulse integral</a:t>
              </a:r>
              <a:endParaRPr lang="en-US" sz="1400" b="1" dirty="0">
                <a:latin typeface="Times New Roman"/>
                <a:cs typeface="Times New Roman"/>
              </a:endParaRPr>
            </a:p>
          </p:txBody>
        </p:sp>
        <p:sp>
          <p:nvSpPr>
            <p:cNvPr id="132" name="TextBox 131"/>
            <p:cNvSpPr txBox="1"/>
            <p:nvPr/>
          </p:nvSpPr>
          <p:spPr>
            <a:xfrm>
              <a:off x="5906869" y="2013700"/>
              <a:ext cx="614264" cy="230832"/>
            </a:xfrm>
            <a:prstGeom prst="rect">
              <a:avLst/>
            </a:prstGeom>
            <a:noFill/>
          </p:spPr>
          <p:txBody>
            <a:bodyPr wrap="none" rtlCol="0">
              <a:spAutoFit/>
            </a:bodyPr>
            <a:lstStyle/>
            <a:p>
              <a:r>
                <a:rPr lang="en-US" sz="900" dirty="0" smtClean="0">
                  <a:latin typeface="Arial Black"/>
                  <a:cs typeface="Arial Black"/>
                </a:rPr>
                <a:t>17 bits</a:t>
              </a:r>
              <a:endParaRPr lang="en-US" sz="900" dirty="0">
                <a:latin typeface="Arial Black"/>
                <a:cs typeface="Arial Black"/>
              </a:endParaRPr>
            </a:p>
          </p:txBody>
        </p:sp>
        <p:sp>
          <p:nvSpPr>
            <p:cNvPr id="137" name="TextBox 136"/>
            <p:cNvSpPr txBox="1"/>
            <p:nvPr/>
          </p:nvSpPr>
          <p:spPr>
            <a:xfrm>
              <a:off x="1204584" y="2013700"/>
              <a:ext cx="537283" cy="230832"/>
            </a:xfrm>
            <a:prstGeom prst="rect">
              <a:avLst/>
            </a:prstGeom>
            <a:noFill/>
          </p:spPr>
          <p:txBody>
            <a:bodyPr wrap="none" rtlCol="0">
              <a:spAutoFit/>
            </a:bodyPr>
            <a:lstStyle/>
            <a:p>
              <a:r>
                <a:rPr lang="en-US" sz="900" dirty="0" smtClean="0">
                  <a:latin typeface="Arial Black"/>
                  <a:cs typeface="Arial Black"/>
                </a:rPr>
                <a:t>8 bits</a:t>
              </a:r>
              <a:endParaRPr lang="en-US" sz="900" dirty="0">
                <a:latin typeface="Arial Black"/>
                <a:cs typeface="Arial Black"/>
              </a:endParaRPr>
            </a:p>
          </p:txBody>
        </p:sp>
        <p:sp>
          <p:nvSpPr>
            <p:cNvPr id="138" name="TextBox 137"/>
            <p:cNvSpPr txBox="1"/>
            <p:nvPr/>
          </p:nvSpPr>
          <p:spPr>
            <a:xfrm>
              <a:off x="89283" y="2013700"/>
              <a:ext cx="466782" cy="230832"/>
            </a:xfrm>
            <a:prstGeom prst="rect">
              <a:avLst/>
            </a:prstGeom>
            <a:noFill/>
          </p:spPr>
          <p:txBody>
            <a:bodyPr wrap="none" rtlCol="0">
              <a:spAutoFit/>
            </a:bodyPr>
            <a:lstStyle/>
            <a:p>
              <a:r>
                <a:rPr lang="en-US" sz="900" dirty="0" smtClean="0">
                  <a:latin typeface="Arial Black"/>
                  <a:cs typeface="Arial Black"/>
                </a:rPr>
                <a:t>1 bit</a:t>
              </a:r>
              <a:endParaRPr lang="en-US" sz="900" dirty="0">
                <a:latin typeface="Arial Black"/>
                <a:cs typeface="Arial Black"/>
              </a:endParaRPr>
            </a:p>
          </p:txBody>
        </p:sp>
      </p:grpSp>
      <p:sp>
        <p:nvSpPr>
          <p:cNvPr id="203" name="TextBox 202"/>
          <p:cNvSpPr txBox="1"/>
          <p:nvPr/>
        </p:nvSpPr>
        <p:spPr>
          <a:xfrm>
            <a:off x="155234" y="1200322"/>
            <a:ext cx="1132454" cy="369332"/>
          </a:xfrm>
          <a:prstGeom prst="rect">
            <a:avLst/>
          </a:prstGeom>
          <a:noFill/>
        </p:spPr>
        <p:txBody>
          <a:bodyPr wrap="none" rtlCol="0">
            <a:spAutoFit/>
          </a:bodyPr>
          <a:lstStyle/>
          <a:p>
            <a:r>
              <a:rPr lang="en-US" u="sng" dirty="0" smtClean="0"/>
              <a:t>First word</a:t>
            </a:r>
            <a:endParaRPr lang="en-US" u="sng" dirty="0"/>
          </a:p>
        </p:txBody>
      </p:sp>
      <p:sp>
        <p:nvSpPr>
          <p:cNvPr id="204" name="TextBox 203"/>
          <p:cNvSpPr txBox="1"/>
          <p:nvPr/>
        </p:nvSpPr>
        <p:spPr>
          <a:xfrm>
            <a:off x="189145" y="3162884"/>
            <a:ext cx="1408145" cy="369332"/>
          </a:xfrm>
          <a:prstGeom prst="rect">
            <a:avLst/>
          </a:prstGeom>
          <a:noFill/>
        </p:spPr>
        <p:txBody>
          <a:bodyPr wrap="none" rtlCol="0">
            <a:spAutoFit/>
          </a:bodyPr>
          <a:lstStyle/>
          <a:p>
            <a:r>
              <a:rPr lang="en-US" u="sng" dirty="0" smtClean="0"/>
              <a:t>Second word</a:t>
            </a:r>
            <a:endParaRPr lang="en-US" u="sng" dirty="0"/>
          </a:p>
        </p:txBody>
      </p:sp>
      <p:sp>
        <p:nvSpPr>
          <p:cNvPr id="205" name="TextBox 204"/>
          <p:cNvSpPr txBox="1"/>
          <p:nvPr/>
        </p:nvSpPr>
        <p:spPr>
          <a:xfrm>
            <a:off x="4966526" y="369614"/>
            <a:ext cx="3793451" cy="369332"/>
          </a:xfrm>
          <a:prstGeom prst="rect">
            <a:avLst/>
          </a:prstGeom>
          <a:noFill/>
        </p:spPr>
        <p:txBody>
          <a:bodyPr wrap="none" rtlCol="0">
            <a:spAutoFit/>
          </a:bodyPr>
          <a:lstStyle/>
          <a:p>
            <a:r>
              <a:rPr lang="en-US" dirty="0" smtClean="0"/>
              <a:t>Option 1a: Coupled words w/ pedestal</a:t>
            </a:r>
            <a:endParaRPr lang="en-US" dirty="0"/>
          </a:p>
        </p:txBody>
      </p:sp>
      <p:cxnSp>
        <p:nvCxnSpPr>
          <p:cNvPr id="206" name="Straight Connector 205"/>
          <p:cNvCxnSpPr/>
          <p:nvPr/>
        </p:nvCxnSpPr>
        <p:spPr>
          <a:xfrm>
            <a:off x="4245190" y="407745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207" name="TextBox 206"/>
          <p:cNvSpPr txBox="1"/>
          <p:nvPr/>
        </p:nvSpPr>
        <p:spPr>
          <a:xfrm>
            <a:off x="3179582" y="4054433"/>
            <a:ext cx="507270" cy="307777"/>
          </a:xfrm>
          <a:prstGeom prst="rect">
            <a:avLst/>
          </a:prstGeom>
          <a:noFill/>
        </p:spPr>
        <p:txBody>
          <a:bodyPr wrap="none" rtlCol="0">
            <a:spAutoFit/>
          </a:bodyPr>
          <a:lstStyle/>
          <a:p>
            <a:r>
              <a:rPr lang="en-US" sz="1400" b="1" dirty="0" smtClean="0">
                <a:latin typeface="Times New Roman"/>
                <a:cs typeface="Times New Roman"/>
              </a:rPr>
              <a:t>Q.F.</a:t>
            </a:r>
            <a:endParaRPr lang="en-US" sz="1400" b="1" dirty="0">
              <a:latin typeface="Times New Roman"/>
              <a:cs typeface="Times New Roman"/>
            </a:endParaRPr>
          </a:p>
        </p:txBody>
      </p:sp>
      <p:sp>
        <p:nvSpPr>
          <p:cNvPr id="208" name="TextBox 207"/>
          <p:cNvSpPr txBox="1"/>
          <p:nvPr/>
        </p:nvSpPr>
        <p:spPr>
          <a:xfrm>
            <a:off x="3125778" y="4516636"/>
            <a:ext cx="537283" cy="230832"/>
          </a:xfrm>
          <a:prstGeom prst="rect">
            <a:avLst/>
          </a:prstGeom>
          <a:noFill/>
        </p:spPr>
        <p:txBody>
          <a:bodyPr wrap="none" rtlCol="0">
            <a:spAutoFit/>
          </a:bodyPr>
          <a:lstStyle/>
          <a:p>
            <a:r>
              <a:rPr lang="en-US" sz="900" dirty="0" smtClean="0">
                <a:latin typeface="Arial Black"/>
                <a:cs typeface="Arial Black"/>
              </a:rPr>
              <a:t>6 bits</a:t>
            </a:r>
            <a:endParaRPr lang="en-US" sz="900" dirty="0">
              <a:latin typeface="Arial Black"/>
              <a:cs typeface="Arial Black"/>
            </a:endParaRPr>
          </a:p>
        </p:txBody>
      </p:sp>
    </p:spTree>
    <p:extLst>
      <p:ext uri="{BB962C8B-B14F-4D97-AF65-F5344CB8AC3E}">
        <p14:creationId xmlns:p14="http://schemas.microsoft.com/office/powerpoint/2010/main" val="3908015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7" name="Group 396"/>
          <p:cNvGrpSpPr/>
          <p:nvPr/>
        </p:nvGrpSpPr>
        <p:grpSpPr>
          <a:xfrm>
            <a:off x="187758" y="1855307"/>
            <a:ext cx="8677461" cy="188302"/>
            <a:chOff x="192455" y="1494562"/>
            <a:chExt cx="9442707" cy="190992"/>
          </a:xfrm>
        </p:grpSpPr>
        <p:sp>
          <p:nvSpPr>
            <p:cNvPr id="459" name="Right Bracket 458"/>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0" name="Right Bracket 459"/>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1" name="Right Bracket 460"/>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2" name="Right Bracket 461"/>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3" name="Right Bracket 462"/>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4" name="Right Bracket 463"/>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5" name="Right Bracket 464"/>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6" name="Right Bracket 465"/>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7" name="Right Bracket 466"/>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8" name="Right Bracket 467"/>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9" name="Right Bracket 468"/>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0" name="Right Bracket 469"/>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1" name="Right Bracket 470"/>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2" name="Right Bracket 471"/>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3" name="Right Bracket 472"/>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4" name="Right Bracket 473"/>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5" name="Right Bracket 474"/>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6" name="Right Bracket 475"/>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7" name="Right Bracket 476"/>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8" name="Right Bracket 477"/>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9" name="Right Bracket 478"/>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0" name="Right Bracket 479"/>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1" name="Right Bracket 480"/>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2" name="Right Bracket 481"/>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3" name="Right Bracket 482"/>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4" name="Right Bracket 483"/>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5" name="Right Bracket 484"/>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6" name="Right Bracket 485"/>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7" name="Right Bracket 486"/>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8" name="Right Bracket 487"/>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9" name="Right Bracket 488"/>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90" name="Right Bracket 489"/>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98" name="TextBox 397"/>
          <p:cNvSpPr txBox="1"/>
          <p:nvPr/>
        </p:nvSpPr>
        <p:spPr>
          <a:xfrm>
            <a:off x="8595894" y="1560177"/>
            <a:ext cx="275661" cy="307777"/>
          </a:xfrm>
          <a:prstGeom prst="rect">
            <a:avLst/>
          </a:prstGeom>
          <a:noFill/>
        </p:spPr>
        <p:txBody>
          <a:bodyPr wrap="none" rtlCol="0">
            <a:spAutoFit/>
          </a:bodyPr>
          <a:lstStyle/>
          <a:p>
            <a:r>
              <a:rPr lang="en-US" sz="1400" dirty="0" smtClean="0"/>
              <a:t>0</a:t>
            </a:r>
            <a:endParaRPr lang="en-US" sz="1400" dirty="0"/>
          </a:p>
        </p:txBody>
      </p:sp>
      <p:sp>
        <p:nvSpPr>
          <p:cNvPr id="399" name="TextBox 398"/>
          <p:cNvSpPr txBox="1"/>
          <p:nvPr/>
        </p:nvSpPr>
        <p:spPr>
          <a:xfrm>
            <a:off x="176738" y="1560177"/>
            <a:ext cx="366657" cy="307777"/>
          </a:xfrm>
          <a:prstGeom prst="rect">
            <a:avLst/>
          </a:prstGeom>
          <a:noFill/>
        </p:spPr>
        <p:txBody>
          <a:bodyPr wrap="none" rtlCol="0">
            <a:spAutoFit/>
          </a:bodyPr>
          <a:lstStyle/>
          <a:p>
            <a:r>
              <a:rPr lang="en-US" sz="1400" dirty="0" smtClean="0"/>
              <a:t>31</a:t>
            </a:r>
            <a:endParaRPr lang="en-US" sz="1400" dirty="0"/>
          </a:p>
        </p:txBody>
      </p:sp>
      <p:sp>
        <p:nvSpPr>
          <p:cNvPr id="400" name="TextBox 399"/>
          <p:cNvSpPr txBox="1"/>
          <p:nvPr/>
        </p:nvSpPr>
        <p:spPr>
          <a:xfrm>
            <a:off x="7513205" y="1560177"/>
            <a:ext cx="275661" cy="307777"/>
          </a:xfrm>
          <a:prstGeom prst="rect">
            <a:avLst/>
          </a:prstGeom>
          <a:noFill/>
        </p:spPr>
        <p:txBody>
          <a:bodyPr wrap="none" rtlCol="0">
            <a:spAutoFit/>
          </a:bodyPr>
          <a:lstStyle/>
          <a:p>
            <a:r>
              <a:rPr lang="en-US" sz="1400" dirty="0" smtClean="0"/>
              <a:t>4</a:t>
            </a:r>
            <a:endParaRPr lang="en-US" sz="1400" dirty="0"/>
          </a:p>
        </p:txBody>
      </p:sp>
      <p:sp>
        <p:nvSpPr>
          <p:cNvPr id="401" name="TextBox 400"/>
          <p:cNvSpPr txBox="1"/>
          <p:nvPr/>
        </p:nvSpPr>
        <p:spPr>
          <a:xfrm>
            <a:off x="6430516" y="1560177"/>
            <a:ext cx="275661" cy="307777"/>
          </a:xfrm>
          <a:prstGeom prst="rect">
            <a:avLst/>
          </a:prstGeom>
          <a:noFill/>
        </p:spPr>
        <p:txBody>
          <a:bodyPr wrap="none" rtlCol="0">
            <a:spAutoFit/>
          </a:bodyPr>
          <a:lstStyle/>
          <a:p>
            <a:r>
              <a:rPr lang="en-US" sz="1400" dirty="0" smtClean="0"/>
              <a:t>8</a:t>
            </a:r>
            <a:endParaRPr lang="en-US" sz="1400" dirty="0"/>
          </a:p>
        </p:txBody>
      </p:sp>
      <p:sp>
        <p:nvSpPr>
          <p:cNvPr id="402" name="TextBox 401"/>
          <p:cNvSpPr txBox="1"/>
          <p:nvPr/>
        </p:nvSpPr>
        <p:spPr>
          <a:xfrm>
            <a:off x="5311805" y="1560177"/>
            <a:ext cx="366657" cy="307777"/>
          </a:xfrm>
          <a:prstGeom prst="rect">
            <a:avLst/>
          </a:prstGeom>
          <a:noFill/>
        </p:spPr>
        <p:txBody>
          <a:bodyPr wrap="none" rtlCol="0">
            <a:spAutoFit/>
          </a:bodyPr>
          <a:lstStyle/>
          <a:p>
            <a:r>
              <a:rPr lang="en-US" sz="1400" dirty="0" smtClean="0"/>
              <a:t>12</a:t>
            </a:r>
            <a:endParaRPr lang="en-US" sz="1400" dirty="0"/>
          </a:p>
        </p:txBody>
      </p:sp>
      <p:sp>
        <p:nvSpPr>
          <p:cNvPr id="403" name="TextBox 402"/>
          <p:cNvSpPr txBox="1"/>
          <p:nvPr/>
        </p:nvSpPr>
        <p:spPr>
          <a:xfrm>
            <a:off x="4205632" y="1560177"/>
            <a:ext cx="366657" cy="307777"/>
          </a:xfrm>
          <a:prstGeom prst="rect">
            <a:avLst/>
          </a:prstGeom>
          <a:noFill/>
        </p:spPr>
        <p:txBody>
          <a:bodyPr wrap="none" rtlCol="0">
            <a:spAutoFit/>
          </a:bodyPr>
          <a:lstStyle/>
          <a:p>
            <a:r>
              <a:rPr lang="en-US" sz="1400" dirty="0" smtClean="0"/>
              <a:t>16</a:t>
            </a:r>
          </a:p>
        </p:txBody>
      </p:sp>
      <p:sp>
        <p:nvSpPr>
          <p:cNvPr id="404" name="TextBox 403"/>
          <p:cNvSpPr txBox="1"/>
          <p:nvPr/>
        </p:nvSpPr>
        <p:spPr>
          <a:xfrm>
            <a:off x="3146362" y="1560177"/>
            <a:ext cx="366657" cy="307777"/>
          </a:xfrm>
          <a:prstGeom prst="rect">
            <a:avLst/>
          </a:prstGeom>
          <a:noFill/>
        </p:spPr>
        <p:txBody>
          <a:bodyPr wrap="none" rtlCol="0">
            <a:spAutoFit/>
          </a:bodyPr>
          <a:lstStyle/>
          <a:p>
            <a:r>
              <a:rPr lang="en-US" sz="1400" dirty="0" smtClean="0"/>
              <a:t>20</a:t>
            </a:r>
            <a:endParaRPr lang="en-US" sz="1400" dirty="0"/>
          </a:p>
        </p:txBody>
      </p:sp>
      <p:sp>
        <p:nvSpPr>
          <p:cNvPr id="405" name="TextBox 404"/>
          <p:cNvSpPr txBox="1"/>
          <p:nvPr/>
        </p:nvSpPr>
        <p:spPr>
          <a:xfrm>
            <a:off x="2026366" y="1560177"/>
            <a:ext cx="366657" cy="307777"/>
          </a:xfrm>
          <a:prstGeom prst="rect">
            <a:avLst/>
          </a:prstGeom>
          <a:noFill/>
        </p:spPr>
        <p:txBody>
          <a:bodyPr wrap="none" rtlCol="0">
            <a:spAutoFit/>
          </a:bodyPr>
          <a:lstStyle/>
          <a:p>
            <a:r>
              <a:rPr lang="en-US" sz="1400" dirty="0" smtClean="0"/>
              <a:t>24</a:t>
            </a:r>
            <a:endParaRPr lang="en-US" sz="1400" dirty="0"/>
          </a:p>
        </p:txBody>
      </p:sp>
      <p:sp>
        <p:nvSpPr>
          <p:cNvPr id="406" name="TextBox 405"/>
          <p:cNvSpPr txBox="1"/>
          <p:nvPr/>
        </p:nvSpPr>
        <p:spPr>
          <a:xfrm>
            <a:off x="952806" y="1560177"/>
            <a:ext cx="366657" cy="307777"/>
          </a:xfrm>
          <a:prstGeom prst="rect">
            <a:avLst/>
          </a:prstGeom>
          <a:noFill/>
        </p:spPr>
        <p:txBody>
          <a:bodyPr wrap="none" rtlCol="0">
            <a:spAutoFit/>
          </a:bodyPr>
          <a:lstStyle/>
          <a:p>
            <a:r>
              <a:rPr lang="en-US" sz="1400" dirty="0" smtClean="0"/>
              <a:t>28</a:t>
            </a:r>
            <a:endParaRPr lang="en-US" sz="1400" dirty="0"/>
          </a:p>
        </p:txBody>
      </p:sp>
      <p:sp>
        <p:nvSpPr>
          <p:cNvPr id="407" name="TextBox 406"/>
          <p:cNvSpPr txBox="1"/>
          <p:nvPr/>
        </p:nvSpPr>
        <p:spPr>
          <a:xfrm>
            <a:off x="172740" y="2007286"/>
            <a:ext cx="274434" cy="307777"/>
          </a:xfrm>
          <a:prstGeom prst="rect">
            <a:avLst/>
          </a:prstGeom>
          <a:noFill/>
        </p:spPr>
        <p:txBody>
          <a:bodyPr wrap="none" rtlCol="0">
            <a:spAutoFit/>
          </a:bodyPr>
          <a:lstStyle/>
          <a:p>
            <a:r>
              <a:rPr lang="en-US" sz="1400" b="1" dirty="0" smtClean="0">
                <a:latin typeface="Times New Roman"/>
                <a:cs typeface="Times New Roman"/>
              </a:rPr>
              <a:t>1</a:t>
            </a:r>
            <a:endParaRPr lang="en-US" sz="1400" b="1" dirty="0">
              <a:latin typeface="Times New Roman"/>
              <a:cs typeface="Times New Roman"/>
            </a:endParaRPr>
          </a:p>
        </p:txBody>
      </p:sp>
      <p:cxnSp>
        <p:nvCxnSpPr>
          <p:cNvPr id="408" name="Straight Connector 407"/>
          <p:cNvCxnSpPr/>
          <p:nvPr/>
        </p:nvCxnSpPr>
        <p:spPr>
          <a:xfrm>
            <a:off x="462469" y="200973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grpSp>
        <p:nvGrpSpPr>
          <p:cNvPr id="409" name="Group 408"/>
          <p:cNvGrpSpPr/>
          <p:nvPr/>
        </p:nvGrpSpPr>
        <p:grpSpPr>
          <a:xfrm rot="10800000">
            <a:off x="189145" y="2277604"/>
            <a:ext cx="8677461" cy="188302"/>
            <a:chOff x="192455" y="1494562"/>
            <a:chExt cx="9442707" cy="190992"/>
          </a:xfrm>
        </p:grpSpPr>
        <p:sp>
          <p:nvSpPr>
            <p:cNvPr id="427" name="Right Bracket 426"/>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8" name="Right Bracket 427"/>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9" name="Right Bracket 428"/>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0" name="Right Bracket 429"/>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1" name="Right Bracket 430"/>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2" name="Right Bracket 431"/>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3" name="Right Bracket 432"/>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4" name="Right Bracket 433"/>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5" name="Right Bracket 434"/>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6" name="Right Bracket 435"/>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7" name="Right Bracket 436"/>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8" name="Right Bracket 437"/>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9" name="Right Bracket 438"/>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0" name="Right Bracket 439"/>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1" name="Right Bracket 440"/>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2" name="Right Bracket 441"/>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3" name="Right Bracket 442"/>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4" name="Right Bracket 443"/>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5" name="Right Bracket 444"/>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6" name="Right Bracket 445"/>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7" name="Right Bracket 446"/>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8" name="Right Bracket 447"/>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9" name="Right Bracket 448"/>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0" name="Right Bracket 449"/>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1" name="Right Bracket 450"/>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2" name="Right Bracket 451"/>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3" name="Right Bracket 452"/>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4" name="Right Bracket 453"/>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5" name="Right Bracket 454"/>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6" name="Right Bracket 455"/>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7" name="Right Bracket 456"/>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8" name="Right Bracket 457"/>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410" name="Straight Connector 409"/>
          <p:cNvCxnSpPr/>
          <p:nvPr/>
        </p:nvCxnSpPr>
        <p:spPr>
          <a:xfrm>
            <a:off x="187758" y="2043610"/>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1" name="Straight Connector 410"/>
          <p:cNvCxnSpPr/>
          <p:nvPr/>
        </p:nvCxnSpPr>
        <p:spPr>
          <a:xfrm>
            <a:off x="8865220" y="2026724"/>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2" name="Straight Connector 411"/>
          <p:cNvCxnSpPr/>
          <p:nvPr/>
        </p:nvCxnSpPr>
        <p:spPr>
          <a:xfrm>
            <a:off x="5078501" y="2047192"/>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3" name="Straight Connector 412"/>
          <p:cNvCxnSpPr/>
          <p:nvPr/>
        </p:nvCxnSpPr>
        <p:spPr>
          <a:xfrm>
            <a:off x="3975863" y="202819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4" name="Straight Connector 413"/>
          <p:cNvCxnSpPr/>
          <p:nvPr/>
        </p:nvCxnSpPr>
        <p:spPr>
          <a:xfrm>
            <a:off x="3435825" y="1996960"/>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5" name="Straight Connector 414"/>
          <p:cNvCxnSpPr/>
          <p:nvPr/>
        </p:nvCxnSpPr>
        <p:spPr>
          <a:xfrm>
            <a:off x="1536816" y="2012384"/>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416" name="TextBox 415"/>
          <p:cNvSpPr txBox="1"/>
          <p:nvPr/>
        </p:nvSpPr>
        <p:spPr>
          <a:xfrm>
            <a:off x="594897" y="2007286"/>
            <a:ext cx="897814" cy="307777"/>
          </a:xfrm>
          <a:prstGeom prst="rect">
            <a:avLst/>
          </a:prstGeom>
          <a:noFill/>
        </p:spPr>
        <p:txBody>
          <a:bodyPr wrap="none" rtlCol="0">
            <a:spAutoFit/>
          </a:bodyPr>
          <a:lstStyle/>
          <a:p>
            <a:r>
              <a:rPr lang="en-US" sz="1400" b="1" dirty="0">
                <a:latin typeface="Times New Roman"/>
                <a:cs typeface="Times New Roman"/>
              </a:rPr>
              <a:t>d</a:t>
            </a:r>
            <a:r>
              <a:rPr lang="en-US" sz="1400" b="1" dirty="0" smtClean="0">
                <a:latin typeface="Times New Roman"/>
                <a:cs typeface="Times New Roman"/>
              </a:rPr>
              <a:t>ata type</a:t>
            </a:r>
            <a:endParaRPr lang="en-US" sz="1400" b="1" dirty="0">
              <a:latin typeface="Times New Roman"/>
              <a:cs typeface="Times New Roman"/>
            </a:endParaRPr>
          </a:p>
        </p:txBody>
      </p:sp>
      <p:sp>
        <p:nvSpPr>
          <p:cNvPr id="417" name="TextBox 416"/>
          <p:cNvSpPr txBox="1"/>
          <p:nvPr/>
        </p:nvSpPr>
        <p:spPr>
          <a:xfrm>
            <a:off x="2105781" y="2007286"/>
            <a:ext cx="787395" cy="307777"/>
          </a:xfrm>
          <a:prstGeom prst="rect">
            <a:avLst/>
          </a:prstGeom>
          <a:noFill/>
        </p:spPr>
        <p:txBody>
          <a:bodyPr wrap="none" rtlCol="0">
            <a:spAutoFit/>
          </a:bodyPr>
          <a:lstStyle/>
          <a:p>
            <a:r>
              <a:rPr lang="en-US" sz="1400" b="1" dirty="0" smtClean="0">
                <a:latin typeface="Times New Roman"/>
                <a:cs typeface="Times New Roman"/>
              </a:rPr>
              <a:t>channel</a:t>
            </a:r>
            <a:endParaRPr lang="en-US" sz="1400" b="1" dirty="0">
              <a:latin typeface="Times New Roman"/>
              <a:cs typeface="Times New Roman"/>
            </a:endParaRPr>
          </a:p>
        </p:txBody>
      </p:sp>
      <p:sp>
        <p:nvSpPr>
          <p:cNvPr id="418" name="TextBox 417"/>
          <p:cNvSpPr txBox="1"/>
          <p:nvPr/>
        </p:nvSpPr>
        <p:spPr>
          <a:xfrm>
            <a:off x="3402841" y="2007286"/>
            <a:ext cx="596625" cy="307777"/>
          </a:xfrm>
          <a:prstGeom prst="rect">
            <a:avLst/>
          </a:prstGeom>
          <a:noFill/>
        </p:spPr>
        <p:txBody>
          <a:bodyPr wrap="none" rtlCol="0">
            <a:spAutoFit/>
          </a:bodyPr>
          <a:lstStyle/>
          <a:p>
            <a:r>
              <a:rPr lang="en-US" sz="1400" b="1" dirty="0" smtClean="0">
                <a:latin typeface="Times New Roman"/>
                <a:cs typeface="Times New Roman"/>
              </a:rPr>
              <a:t>pulse</a:t>
            </a:r>
            <a:endParaRPr lang="en-US" sz="1400" b="1" dirty="0">
              <a:latin typeface="Times New Roman"/>
              <a:cs typeface="Times New Roman"/>
            </a:endParaRPr>
          </a:p>
        </p:txBody>
      </p:sp>
      <p:sp>
        <p:nvSpPr>
          <p:cNvPr id="419" name="TextBox 418"/>
          <p:cNvSpPr txBox="1"/>
          <p:nvPr/>
        </p:nvSpPr>
        <p:spPr>
          <a:xfrm>
            <a:off x="5510906" y="2007286"/>
            <a:ext cx="453970" cy="307777"/>
          </a:xfrm>
          <a:prstGeom prst="rect">
            <a:avLst/>
          </a:prstGeom>
          <a:noFill/>
        </p:spPr>
        <p:txBody>
          <a:bodyPr wrap="none" rtlCol="0">
            <a:spAutoFit/>
          </a:bodyPr>
          <a:lstStyle/>
          <a:p>
            <a:r>
              <a:rPr lang="en-US" sz="1400" b="1" dirty="0" smtClean="0">
                <a:latin typeface="Times New Roman"/>
                <a:cs typeface="Times New Roman"/>
              </a:rPr>
              <a:t>slot</a:t>
            </a:r>
            <a:endParaRPr lang="en-US" sz="1400" b="1" dirty="0">
              <a:latin typeface="Times New Roman"/>
              <a:cs typeface="Times New Roman"/>
            </a:endParaRPr>
          </a:p>
        </p:txBody>
      </p:sp>
      <p:sp>
        <p:nvSpPr>
          <p:cNvPr id="420" name="TextBox 419"/>
          <p:cNvSpPr txBox="1"/>
          <p:nvPr/>
        </p:nvSpPr>
        <p:spPr>
          <a:xfrm>
            <a:off x="1810485" y="4060462"/>
            <a:ext cx="980419" cy="307777"/>
          </a:xfrm>
          <a:prstGeom prst="rect">
            <a:avLst/>
          </a:prstGeom>
          <a:noFill/>
        </p:spPr>
        <p:txBody>
          <a:bodyPr wrap="none" rtlCol="0">
            <a:spAutoFit/>
          </a:bodyPr>
          <a:lstStyle/>
          <a:p>
            <a:r>
              <a:rPr lang="en-US" sz="1400" b="1" dirty="0">
                <a:latin typeface="Times New Roman"/>
                <a:cs typeface="Times New Roman"/>
              </a:rPr>
              <a:t>p</a:t>
            </a:r>
            <a:r>
              <a:rPr lang="en-US" sz="1400" b="1" dirty="0" smtClean="0">
                <a:latin typeface="Times New Roman"/>
                <a:cs typeface="Times New Roman"/>
              </a:rPr>
              <a:t>ulse time</a:t>
            </a:r>
            <a:endParaRPr lang="en-US" sz="1400" b="1" dirty="0">
              <a:latin typeface="Times New Roman"/>
              <a:cs typeface="Times New Roman"/>
            </a:endParaRPr>
          </a:p>
        </p:txBody>
      </p:sp>
      <p:sp>
        <p:nvSpPr>
          <p:cNvPr id="421" name="TextBox 420"/>
          <p:cNvSpPr txBox="1"/>
          <p:nvPr/>
        </p:nvSpPr>
        <p:spPr>
          <a:xfrm>
            <a:off x="1939735" y="4519083"/>
            <a:ext cx="614264" cy="230832"/>
          </a:xfrm>
          <a:prstGeom prst="rect">
            <a:avLst/>
          </a:prstGeom>
          <a:noFill/>
        </p:spPr>
        <p:txBody>
          <a:bodyPr wrap="none" rtlCol="0">
            <a:spAutoFit/>
          </a:bodyPr>
          <a:lstStyle/>
          <a:p>
            <a:r>
              <a:rPr lang="en-US" sz="900" dirty="0" smtClean="0">
                <a:latin typeface="Arial Black"/>
                <a:cs typeface="Arial Black"/>
              </a:rPr>
              <a:t>14 bits</a:t>
            </a:r>
            <a:endParaRPr lang="en-US" sz="900" dirty="0">
              <a:latin typeface="Arial Black"/>
              <a:cs typeface="Arial Black"/>
            </a:endParaRPr>
          </a:p>
        </p:txBody>
      </p:sp>
      <p:sp>
        <p:nvSpPr>
          <p:cNvPr id="422" name="TextBox 421"/>
          <p:cNvSpPr txBox="1"/>
          <p:nvPr/>
        </p:nvSpPr>
        <p:spPr>
          <a:xfrm>
            <a:off x="5504734" y="2441167"/>
            <a:ext cx="537283" cy="230832"/>
          </a:xfrm>
          <a:prstGeom prst="rect">
            <a:avLst/>
          </a:prstGeom>
          <a:noFill/>
        </p:spPr>
        <p:txBody>
          <a:bodyPr wrap="none" rtlCol="0">
            <a:spAutoFit/>
          </a:bodyPr>
          <a:lstStyle/>
          <a:p>
            <a:r>
              <a:rPr lang="en-US" sz="900" dirty="0" smtClean="0">
                <a:latin typeface="Arial Black"/>
                <a:cs typeface="Arial Black"/>
              </a:rPr>
              <a:t>5 bits</a:t>
            </a:r>
            <a:endParaRPr lang="en-US" sz="900" dirty="0">
              <a:latin typeface="Arial Black"/>
              <a:cs typeface="Arial Black"/>
            </a:endParaRPr>
          </a:p>
        </p:txBody>
      </p:sp>
      <p:sp>
        <p:nvSpPr>
          <p:cNvPr id="423" name="TextBox 422"/>
          <p:cNvSpPr txBox="1"/>
          <p:nvPr/>
        </p:nvSpPr>
        <p:spPr>
          <a:xfrm>
            <a:off x="3394420" y="2465907"/>
            <a:ext cx="537283" cy="230832"/>
          </a:xfrm>
          <a:prstGeom prst="rect">
            <a:avLst/>
          </a:prstGeom>
          <a:noFill/>
        </p:spPr>
        <p:txBody>
          <a:bodyPr wrap="none" rtlCol="0">
            <a:spAutoFit/>
          </a:bodyPr>
          <a:lstStyle/>
          <a:p>
            <a:r>
              <a:rPr lang="en-US" sz="900" dirty="0" smtClean="0">
                <a:latin typeface="Arial Black"/>
                <a:cs typeface="Arial Black"/>
              </a:rPr>
              <a:t>2 bits</a:t>
            </a:r>
            <a:endParaRPr lang="en-US" sz="900" dirty="0">
              <a:latin typeface="Arial Black"/>
              <a:cs typeface="Arial Black"/>
            </a:endParaRPr>
          </a:p>
        </p:txBody>
      </p:sp>
      <p:sp>
        <p:nvSpPr>
          <p:cNvPr id="424" name="TextBox 423"/>
          <p:cNvSpPr txBox="1"/>
          <p:nvPr/>
        </p:nvSpPr>
        <p:spPr>
          <a:xfrm>
            <a:off x="2198386" y="2465907"/>
            <a:ext cx="537283" cy="230832"/>
          </a:xfrm>
          <a:prstGeom prst="rect">
            <a:avLst/>
          </a:prstGeom>
          <a:noFill/>
        </p:spPr>
        <p:txBody>
          <a:bodyPr wrap="none" rtlCol="0">
            <a:spAutoFit/>
          </a:bodyPr>
          <a:lstStyle/>
          <a:p>
            <a:r>
              <a:rPr lang="en-US" sz="900" dirty="0" smtClean="0">
                <a:latin typeface="Arial Black"/>
                <a:cs typeface="Arial Black"/>
              </a:rPr>
              <a:t>7 bits</a:t>
            </a:r>
            <a:endParaRPr lang="en-US" sz="900" dirty="0">
              <a:latin typeface="Arial Black"/>
              <a:cs typeface="Arial Black"/>
            </a:endParaRPr>
          </a:p>
        </p:txBody>
      </p:sp>
      <p:sp>
        <p:nvSpPr>
          <p:cNvPr id="425" name="TextBox 424"/>
          <p:cNvSpPr txBox="1"/>
          <p:nvPr/>
        </p:nvSpPr>
        <p:spPr>
          <a:xfrm>
            <a:off x="705199" y="2465907"/>
            <a:ext cx="537283" cy="230832"/>
          </a:xfrm>
          <a:prstGeom prst="rect">
            <a:avLst/>
          </a:prstGeom>
          <a:noFill/>
        </p:spPr>
        <p:txBody>
          <a:bodyPr wrap="none" rtlCol="0">
            <a:spAutoFit/>
          </a:bodyPr>
          <a:lstStyle/>
          <a:p>
            <a:r>
              <a:rPr lang="en-US" sz="900" dirty="0" smtClean="0">
                <a:latin typeface="Arial Black"/>
                <a:cs typeface="Arial Black"/>
              </a:rPr>
              <a:t>4 bits</a:t>
            </a:r>
            <a:endParaRPr lang="en-US" sz="900" dirty="0">
              <a:latin typeface="Arial Black"/>
              <a:cs typeface="Arial Black"/>
            </a:endParaRPr>
          </a:p>
        </p:txBody>
      </p:sp>
      <p:sp>
        <p:nvSpPr>
          <p:cNvPr id="426" name="TextBox 425"/>
          <p:cNvSpPr txBox="1"/>
          <p:nvPr/>
        </p:nvSpPr>
        <p:spPr>
          <a:xfrm>
            <a:off x="76613" y="2465907"/>
            <a:ext cx="466782" cy="230832"/>
          </a:xfrm>
          <a:prstGeom prst="rect">
            <a:avLst/>
          </a:prstGeom>
          <a:noFill/>
        </p:spPr>
        <p:txBody>
          <a:bodyPr wrap="none" rtlCol="0">
            <a:spAutoFit/>
          </a:bodyPr>
          <a:lstStyle/>
          <a:p>
            <a:r>
              <a:rPr lang="en-US" sz="900" dirty="0" smtClean="0">
                <a:latin typeface="Arial Black"/>
                <a:cs typeface="Arial Black"/>
              </a:rPr>
              <a:t>1 bit</a:t>
            </a:r>
            <a:endParaRPr lang="en-US" sz="900" dirty="0">
              <a:latin typeface="Arial Black"/>
              <a:cs typeface="Arial Black"/>
            </a:endParaRPr>
          </a:p>
        </p:txBody>
      </p:sp>
      <p:grpSp>
        <p:nvGrpSpPr>
          <p:cNvPr id="492" name="Group 491"/>
          <p:cNvGrpSpPr/>
          <p:nvPr/>
        </p:nvGrpSpPr>
        <p:grpSpPr>
          <a:xfrm>
            <a:off x="181423" y="3906036"/>
            <a:ext cx="8677461" cy="188302"/>
            <a:chOff x="192455" y="1494562"/>
            <a:chExt cx="9442707" cy="190992"/>
          </a:xfrm>
        </p:grpSpPr>
        <p:sp>
          <p:nvSpPr>
            <p:cNvPr id="545" name="Right Bracket 544"/>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6" name="Right Bracket 545"/>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7" name="Right Bracket 546"/>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8" name="Right Bracket 547"/>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9" name="Right Bracket 548"/>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0" name="Right Bracket 549"/>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1" name="Right Bracket 550"/>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2" name="Right Bracket 551"/>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3" name="Right Bracket 552"/>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4" name="Right Bracket 553"/>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5" name="Right Bracket 554"/>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6" name="Right Bracket 555"/>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7" name="Right Bracket 556"/>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8" name="Right Bracket 557"/>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9" name="Right Bracket 558"/>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0" name="Right Bracket 559"/>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1" name="Right Bracket 560"/>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2" name="Right Bracket 561"/>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3" name="Right Bracket 562"/>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4" name="Right Bracket 563"/>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5" name="Right Bracket 564"/>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6" name="Right Bracket 565"/>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7" name="Right Bracket 566"/>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8" name="Right Bracket 567"/>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9" name="Right Bracket 568"/>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0" name="Right Bracket 569"/>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1" name="Right Bracket 570"/>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2" name="Right Bracket 571"/>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3" name="Right Bracket 572"/>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4" name="Right Bracket 573"/>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5" name="Right Bracket 574"/>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6" name="Right Bracket 575"/>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93" name="TextBox 492"/>
          <p:cNvSpPr txBox="1"/>
          <p:nvPr/>
        </p:nvSpPr>
        <p:spPr>
          <a:xfrm>
            <a:off x="8589559" y="3610906"/>
            <a:ext cx="275661" cy="307777"/>
          </a:xfrm>
          <a:prstGeom prst="rect">
            <a:avLst/>
          </a:prstGeom>
          <a:noFill/>
        </p:spPr>
        <p:txBody>
          <a:bodyPr wrap="none" rtlCol="0">
            <a:spAutoFit/>
          </a:bodyPr>
          <a:lstStyle/>
          <a:p>
            <a:r>
              <a:rPr lang="en-US" sz="1400" dirty="0" smtClean="0"/>
              <a:t>0</a:t>
            </a:r>
            <a:endParaRPr lang="en-US" sz="1400" dirty="0"/>
          </a:p>
        </p:txBody>
      </p:sp>
      <p:sp>
        <p:nvSpPr>
          <p:cNvPr id="494" name="TextBox 493"/>
          <p:cNvSpPr txBox="1"/>
          <p:nvPr/>
        </p:nvSpPr>
        <p:spPr>
          <a:xfrm>
            <a:off x="170403" y="3610906"/>
            <a:ext cx="366657" cy="307777"/>
          </a:xfrm>
          <a:prstGeom prst="rect">
            <a:avLst/>
          </a:prstGeom>
          <a:noFill/>
        </p:spPr>
        <p:txBody>
          <a:bodyPr wrap="none" rtlCol="0">
            <a:spAutoFit/>
          </a:bodyPr>
          <a:lstStyle/>
          <a:p>
            <a:r>
              <a:rPr lang="en-US" sz="1400" dirty="0" smtClean="0"/>
              <a:t>31</a:t>
            </a:r>
            <a:endParaRPr lang="en-US" sz="1400" dirty="0"/>
          </a:p>
        </p:txBody>
      </p:sp>
      <p:sp>
        <p:nvSpPr>
          <p:cNvPr id="495" name="TextBox 494"/>
          <p:cNvSpPr txBox="1"/>
          <p:nvPr/>
        </p:nvSpPr>
        <p:spPr>
          <a:xfrm>
            <a:off x="7506870" y="3610906"/>
            <a:ext cx="275661" cy="307777"/>
          </a:xfrm>
          <a:prstGeom prst="rect">
            <a:avLst/>
          </a:prstGeom>
          <a:noFill/>
        </p:spPr>
        <p:txBody>
          <a:bodyPr wrap="none" rtlCol="0">
            <a:spAutoFit/>
          </a:bodyPr>
          <a:lstStyle/>
          <a:p>
            <a:r>
              <a:rPr lang="en-US" sz="1400" dirty="0" smtClean="0"/>
              <a:t>4</a:t>
            </a:r>
            <a:endParaRPr lang="en-US" sz="1400" dirty="0"/>
          </a:p>
        </p:txBody>
      </p:sp>
      <p:sp>
        <p:nvSpPr>
          <p:cNvPr id="496" name="TextBox 495"/>
          <p:cNvSpPr txBox="1"/>
          <p:nvPr/>
        </p:nvSpPr>
        <p:spPr>
          <a:xfrm>
            <a:off x="6424181" y="3610906"/>
            <a:ext cx="275661" cy="307777"/>
          </a:xfrm>
          <a:prstGeom prst="rect">
            <a:avLst/>
          </a:prstGeom>
          <a:noFill/>
        </p:spPr>
        <p:txBody>
          <a:bodyPr wrap="none" rtlCol="0">
            <a:spAutoFit/>
          </a:bodyPr>
          <a:lstStyle/>
          <a:p>
            <a:r>
              <a:rPr lang="en-US" sz="1400" dirty="0" smtClean="0"/>
              <a:t>8</a:t>
            </a:r>
            <a:endParaRPr lang="en-US" sz="1400" dirty="0"/>
          </a:p>
        </p:txBody>
      </p:sp>
      <p:sp>
        <p:nvSpPr>
          <p:cNvPr id="497" name="TextBox 496"/>
          <p:cNvSpPr txBox="1"/>
          <p:nvPr/>
        </p:nvSpPr>
        <p:spPr>
          <a:xfrm>
            <a:off x="5305470" y="3610906"/>
            <a:ext cx="366657" cy="307777"/>
          </a:xfrm>
          <a:prstGeom prst="rect">
            <a:avLst/>
          </a:prstGeom>
          <a:noFill/>
        </p:spPr>
        <p:txBody>
          <a:bodyPr wrap="none" rtlCol="0">
            <a:spAutoFit/>
          </a:bodyPr>
          <a:lstStyle/>
          <a:p>
            <a:r>
              <a:rPr lang="en-US" sz="1400" dirty="0" smtClean="0"/>
              <a:t>12</a:t>
            </a:r>
            <a:endParaRPr lang="en-US" sz="1400" dirty="0"/>
          </a:p>
        </p:txBody>
      </p:sp>
      <p:sp>
        <p:nvSpPr>
          <p:cNvPr id="498" name="TextBox 497"/>
          <p:cNvSpPr txBox="1"/>
          <p:nvPr/>
        </p:nvSpPr>
        <p:spPr>
          <a:xfrm>
            <a:off x="4199297" y="3610906"/>
            <a:ext cx="366657" cy="307777"/>
          </a:xfrm>
          <a:prstGeom prst="rect">
            <a:avLst/>
          </a:prstGeom>
          <a:noFill/>
        </p:spPr>
        <p:txBody>
          <a:bodyPr wrap="none" rtlCol="0">
            <a:spAutoFit/>
          </a:bodyPr>
          <a:lstStyle/>
          <a:p>
            <a:r>
              <a:rPr lang="en-US" sz="1400" dirty="0" smtClean="0"/>
              <a:t>16</a:t>
            </a:r>
          </a:p>
        </p:txBody>
      </p:sp>
      <p:sp>
        <p:nvSpPr>
          <p:cNvPr id="499" name="TextBox 498"/>
          <p:cNvSpPr txBox="1"/>
          <p:nvPr/>
        </p:nvSpPr>
        <p:spPr>
          <a:xfrm>
            <a:off x="3140027" y="3610906"/>
            <a:ext cx="366657" cy="307777"/>
          </a:xfrm>
          <a:prstGeom prst="rect">
            <a:avLst/>
          </a:prstGeom>
          <a:noFill/>
        </p:spPr>
        <p:txBody>
          <a:bodyPr wrap="none" rtlCol="0">
            <a:spAutoFit/>
          </a:bodyPr>
          <a:lstStyle/>
          <a:p>
            <a:r>
              <a:rPr lang="en-US" sz="1400" dirty="0" smtClean="0"/>
              <a:t>20</a:t>
            </a:r>
            <a:endParaRPr lang="en-US" sz="1400" dirty="0"/>
          </a:p>
        </p:txBody>
      </p:sp>
      <p:sp>
        <p:nvSpPr>
          <p:cNvPr id="500" name="TextBox 499"/>
          <p:cNvSpPr txBox="1"/>
          <p:nvPr/>
        </p:nvSpPr>
        <p:spPr>
          <a:xfrm>
            <a:off x="2020031" y="3610906"/>
            <a:ext cx="366657" cy="307777"/>
          </a:xfrm>
          <a:prstGeom prst="rect">
            <a:avLst/>
          </a:prstGeom>
          <a:noFill/>
        </p:spPr>
        <p:txBody>
          <a:bodyPr wrap="none" rtlCol="0">
            <a:spAutoFit/>
          </a:bodyPr>
          <a:lstStyle/>
          <a:p>
            <a:r>
              <a:rPr lang="en-US" sz="1400" dirty="0" smtClean="0"/>
              <a:t>24</a:t>
            </a:r>
            <a:endParaRPr lang="en-US" sz="1400" dirty="0"/>
          </a:p>
        </p:txBody>
      </p:sp>
      <p:sp>
        <p:nvSpPr>
          <p:cNvPr id="501" name="TextBox 500"/>
          <p:cNvSpPr txBox="1"/>
          <p:nvPr/>
        </p:nvSpPr>
        <p:spPr>
          <a:xfrm>
            <a:off x="946471" y="3610906"/>
            <a:ext cx="366657" cy="307777"/>
          </a:xfrm>
          <a:prstGeom prst="rect">
            <a:avLst/>
          </a:prstGeom>
          <a:noFill/>
        </p:spPr>
        <p:txBody>
          <a:bodyPr wrap="none" rtlCol="0">
            <a:spAutoFit/>
          </a:bodyPr>
          <a:lstStyle/>
          <a:p>
            <a:r>
              <a:rPr lang="en-US" sz="1400" dirty="0" smtClean="0"/>
              <a:t>28</a:t>
            </a:r>
            <a:endParaRPr lang="en-US" sz="1400" dirty="0"/>
          </a:p>
        </p:txBody>
      </p:sp>
      <p:sp>
        <p:nvSpPr>
          <p:cNvPr id="502" name="TextBox 501"/>
          <p:cNvSpPr txBox="1"/>
          <p:nvPr/>
        </p:nvSpPr>
        <p:spPr>
          <a:xfrm>
            <a:off x="166405" y="4058015"/>
            <a:ext cx="274434" cy="307777"/>
          </a:xfrm>
          <a:prstGeom prst="rect">
            <a:avLst/>
          </a:prstGeom>
          <a:noFill/>
        </p:spPr>
        <p:txBody>
          <a:bodyPr wrap="none" rtlCol="0">
            <a:spAutoFit/>
          </a:bodyPr>
          <a:lstStyle/>
          <a:p>
            <a:r>
              <a:rPr lang="en-US" sz="1400" b="1" dirty="0" smtClean="0">
                <a:latin typeface="Times New Roman"/>
                <a:cs typeface="Times New Roman"/>
              </a:rPr>
              <a:t>0</a:t>
            </a:r>
            <a:endParaRPr lang="en-US" sz="1400" b="1" dirty="0">
              <a:latin typeface="Times New Roman"/>
              <a:cs typeface="Times New Roman"/>
            </a:endParaRPr>
          </a:p>
        </p:txBody>
      </p:sp>
      <p:cxnSp>
        <p:nvCxnSpPr>
          <p:cNvPr id="503" name="Straight Connector 502"/>
          <p:cNvCxnSpPr/>
          <p:nvPr/>
        </p:nvCxnSpPr>
        <p:spPr>
          <a:xfrm>
            <a:off x="456134" y="4060462"/>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grpSp>
        <p:nvGrpSpPr>
          <p:cNvPr id="504" name="Group 503"/>
          <p:cNvGrpSpPr/>
          <p:nvPr/>
        </p:nvGrpSpPr>
        <p:grpSpPr>
          <a:xfrm rot="10800000">
            <a:off x="182810" y="4328333"/>
            <a:ext cx="8677461" cy="188302"/>
            <a:chOff x="192455" y="1494562"/>
            <a:chExt cx="9442707" cy="190992"/>
          </a:xfrm>
        </p:grpSpPr>
        <p:sp>
          <p:nvSpPr>
            <p:cNvPr id="513" name="Right Bracket 512"/>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4" name="Right Bracket 513"/>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5" name="Right Bracket 514"/>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6" name="Right Bracket 515"/>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7" name="Right Bracket 516"/>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8" name="Right Bracket 517"/>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9" name="Right Bracket 518"/>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0" name="Right Bracket 519"/>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1" name="Right Bracket 520"/>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2" name="Right Bracket 521"/>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3" name="Right Bracket 522"/>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4" name="Right Bracket 523"/>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5" name="Right Bracket 524"/>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6" name="Right Bracket 525"/>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7" name="Right Bracket 526"/>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8" name="Right Bracket 527"/>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9" name="Right Bracket 528"/>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0" name="Right Bracket 529"/>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1" name="Right Bracket 530"/>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2" name="Right Bracket 531"/>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3" name="Right Bracket 532"/>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4" name="Right Bracket 533"/>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5" name="Right Bracket 534"/>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6" name="Right Bracket 535"/>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7" name="Right Bracket 536"/>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8" name="Right Bracket 537"/>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9" name="Right Bracket 538"/>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0" name="Right Bracket 539"/>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1" name="Right Bracket 540"/>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2" name="Right Bracket 541"/>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3" name="Right Bracket 542"/>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4" name="Right Bracket 543"/>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505" name="Straight Connector 504"/>
          <p:cNvCxnSpPr/>
          <p:nvPr/>
        </p:nvCxnSpPr>
        <p:spPr>
          <a:xfrm>
            <a:off x="181423" y="4094339"/>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506" name="Straight Connector 505"/>
          <p:cNvCxnSpPr/>
          <p:nvPr/>
        </p:nvCxnSpPr>
        <p:spPr>
          <a:xfrm>
            <a:off x="8858885" y="407745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507" name="Straight Connector 506"/>
          <p:cNvCxnSpPr/>
          <p:nvPr/>
        </p:nvCxnSpPr>
        <p:spPr>
          <a:xfrm>
            <a:off x="6426517" y="1996960"/>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508" name="TextBox 507"/>
          <p:cNvSpPr txBox="1"/>
          <p:nvPr/>
        </p:nvSpPr>
        <p:spPr>
          <a:xfrm>
            <a:off x="7220736" y="2007800"/>
            <a:ext cx="825867" cy="307777"/>
          </a:xfrm>
          <a:prstGeom prst="rect">
            <a:avLst/>
          </a:prstGeom>
          <a:noFill/>
        </p:spPr>
        <p:txBody>
          <a:bodyPr wrap="none" rtlCol="0">
            <a:spAutoFit/>
          </a:bodyPr>
          <a:lstStyle/>
          <a:p>
            <a:r>
              <a:rPr lang="en-US" sz="1400" b="1" dirty="0" smtClean="0">
                <a:latin typeface="Times New Roman"/>
                <a:cs typeface="Times New Roman"/>
              </a:rPr>
              <a:t>pedestal</a:t>
            </a:r>
            <a:endParaRPr lang="en-US" sz="1400" b="1" dirty="0">
              <a:latin typeface="Times New Roman"/>
              <a:cs typeface="Times New Roman"/>
            </a:endParaRPr>
          </a:p>
        </p:txBody>
      </p:sp>
      <p:sp>
        <p:nvSpPr>
          <p:cNvPr id="509" name="TextBox 508"/>
          <p:cNvSpPr txBox="1"/>
          <p:nvPr/>
        </p:nvSpPr>
        <p:spPr>
          <a:xfrm>
            <a:off x="5618540" y="4058015"/>
            <a:ext cx="1239818" cy="307777"/>
          </a:xfrm>
          <a:prstGeom prst="rect">
            <a:avLst/>
          </a:prstGeom>
          <a:noFill/>
        </p:spPr>
        <p:txBody>
          <a:bodyPr wrap="none" rtlCol="0">
            <a:spAutoFit/>
          </a:bodyPr>
          <a:lstStyle/>
          <a:p>
            <a:r>
              <a:rPr lang="en-US" sz="1400" b="1" dirty="0" smtClean="0">
                <a:latin typeface="Times New Roman"/>
                <a:cs typeface="Times New Roman"/>
              </a:rPr>
              <a:t>pulse integral</a:t>
            </a:r>
            <a:endParaRPr lang="en-US" sz="1400" b="1" dirty="0">
              <a:latin typeface="Times New Roman"/>
              <a:cs typeface="Times New Roman"/>
            </a:endParaRPr>
          </a:p>
        </p:txBody>
      </p:sp>
      <p:sp>
        <p:nvSpPr>
          <p:cNvPr id="510" name="TextBox 509"/>
          <p:cNvSpPr txBox="1"/>
          <p:nvPr/>
        </p:nvSpPr>
        <p:spPr>
          <a:xfrm>
            <a:off x="5887864" y="4516636"/>
            <a:ext cx="614264" cy="230832"/>
          </a:xfrm>
          <a:prstGeom prst="rect">
            <a:avLst/>
          </a:prstGeom>
          <a:noFill/>
        </p:spPr>
        <p:txBody>
          <a:bodyPr wrap="none" rtlCol="0">
            <a:spAutoFit/>
          </a:bodyPr>
          <a:lstStyle/>
          <a:p>
            <a:r>
              <a:rPr lang="en-US" sz="900" dirty="0" smtClean="0">
                <a:latin typeface="Arial Black"/>
                <a:cs typeface="Arial Black"/>
              </a:rPr>
              <a:t>17 bits</a:t>
            </a:r>
            <a:endParaRPr lang="en-US" sz="900" dirty="0">
              <a:latin typeface="Arial Black"/>
              <a:cs typeface="Arial Black"/>
            </a:endParaRPr>
          </a:p>
        </p:txBody>
      </p:sp>
      <p:sp>
        <p:nvSpPr>
          <p:cNvPr id="511" name="TextBox 510"/>
          <p:cNvSpPr txBox="1"/>
          <p:nvPr/>
        </p:nvSpPr>
        <p:spPr>
          <a:xfrm>
            <a:off x="7326538" y="2463255"/>
            <a:ext cx="537283" cy="230832"/>
          </a:xfrm>
          <a:prstGeom prst="rect">
            <a:avLst/>
          </a:prstGeom>
          <a:noFill/>
        </p:spPr>
        <p:txBody>
          <a:bodyPr wrap="none" rtlCol="0">
            <a:spAutoFit/>
          </a:bodyPr>
          <a:lstStyle/>
          <a:p>
            <a:r>
              <a:rPr lang="en-US" sz="900" dirty="0">
                <a:latin typeface="Arial Black"/>
                <a:cs typeface="Arial Black"/>
              </a:rPr>
              <a:t>9</a:t>
            </a:r>
            <a:r>
              <a:rPr lang="en-US" sz="900" dirty="0" smtClean="0">
                <a:latin typeface="Arial Black"/>
                <a:cs typeface="Arial Black"/>
              </a:rPr>
              <a:t> bits</a:t>
            </a:r>
            <a:endParaRPr lang="en-US" sz="900" dirty="0">
              <a:latin typeface="Arial Black"/>
              <a:cs typeface="Arial Black"/>
            </a:endParaRPr>
          </a:p>
        </p:txBody>
      </p:sp>
      <p:sp>
        <p:nvSpPr>
          <p:cNvPr id="512" name="TextBox 511"/>
          <p:cNvSpPr txBox="1"/>
          <p:nvPr/>
        </p:nvSpPr>
        <p:spPr>
          <a:xfrm>
            <a:off x="70278" y="4516636"/>
            <a:ext cx="466782" cy="230832"/>
          </a:xfrm>
          <a:prstGeom prst="rect">
            <a:avLst/>
          </a:prstGeom>
          <a:noFill/>
        </p:spPr>
        <p:txBody>
          <a:bodyPr wrap="none" rtlCol="0">
            <a:spAutoFit/>
          </a:bodyPr>
          <a:lstStyle/>
          <a:p>
            <a:r>
              <a:rPr lang="en-US" sz="900" dirty="0" smtClean="0">
                <a:latin typeface="Arial Black"/>
                <a:cs typeface="Arial Black"/>
              </a:rPr>
              <a:t>1 bit</a:t>
            </a:r>
            <a:endParaRPr lang="en-US" sz="900" dirty="0">
              <a:latin typeface="Arial Black"/>
              <a:cs typeface="Arial Black"/>
            </a:endParaRPr>
          </a:p>
        </p:txBody>
      </p:sp>
      <p:sp>
        <p:nvSpPr>
          <p:cNvPr id="577" name="TextBox 576"/>
          <p:cNvSpPr txBox="1"/>
          <p:nvPr/>
        </p:nvSpPr>
        <p:spPr>
          <a:xfrm>
            <a:off x="155234" y="1200322"/>
            <a:ext cx="1132454" cy="369332"/>
          </a:xfrm>
          <a:prstGeom prst="rect">
            <a:avLst/>
          </a:prstGeom>
          <a:noFill/>
        </p:spPr>
        <p:txBody>
          <a:bodyPr wrap="none" rtlCol="0">
            <a:spAutoFit/>
          </a:bodyPr>
          <a:lstStyle/>
          <a:p>
            <a:r>
              <a:rPr lang="en-US" u="sng" dirty="0" smtClean="0"/>
              <a:t>First word</a:t>
            </a:r>
            <a:endParaRPr lang="en-US" u="sng" dirty="0"/>
          </a:p>
        </p:txBody>
      </p:sp>
      <p:sp>
        <p:nvSpPr>
          <p:cNvPr id="578" name="TextBox 577"/>
          <p:cNvSpPr txBox="1"/>
          <p:nvPr/>
        </p:nvSpPr>
        <p:spPr>
          <a:xfrm>
            <a:off x="189145" y="3162884"/>
            <a:ext cx="1408145" cy="369332"/>
          </a:xfrm>
          <a:prstGeom prst="rect">
            <a:avLst/>
          </a:prstGeom>
          <a:noFill/>
        </p:spPr>
        <p:txBody>
          <a:bodyPr wrap="none" rtlCol="0">
            <a:spAutoFit/>
          </a:bodyPr>
          <a:lstStyle/>
          <a:p>
            <a:r>
              <a:rPr lang="en-US" u="sng" dirty="0" smtClean="0"/>
              <a:t>Second word</a:t>
            </a:r>
            <a:endParaRPr lang="en-US" u="sng" dirty="0"/>
          </a:p>
        </p:txBody>
      </p:sp>
      <p:sp>
        <p:nvSpPr>
          <p:cNvPr id="579" name="TextBox 578"/>
          <p:cNvSpPr txBox="1"/>
          <p:nvPr/>
        </p:nvSpPr>
        <p:spPr>
          <a:xfrm>
            <a:off x="4966526" y="369614"/>
            <a:ext cx="3793451" cy="369332"/>
          </a:xfrm>
          <a:prstGeom prst="rect">
            <a:avLst/>
          </a:prstGeom>
          <a:noFill/>
        </p:spPr>
        <p:txBody>
          <a:bodyPr wrap="none" rtlCol="0">
            <a:spAutoFit/>
          </a:bodyPr>
          <a:lstStyle/>
          <a:p>
            <a:r>
              <a:rPr lang="en-US" dirty="0" smtClean="0"/>
              <a:t>Option 1c: Coupled words w/ pedestal</a:t>
            </a:r>
            <a:endParaRPr lang="en-US" dirty="0"/>
          </a:p>
        </p:txBody>
      </p:sp>
      <p:cxnSp>
        <p:nvCxnSpPr>
          <p:cNvPr id="580" name="Straight Connector 579"/>
          <p:cNvCxnSpPr/>
          <p:nvPr/>
        </p:nvCxnSpPr>
        <p:spPr>
          <a:xfrm>
            <a:off x="4245190" y="407745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581" name="TextBox 580"/>
          <p:cNvSpPr txBox="1"/>
          <p:nvPr/>
        </p:nvSpPr>
        <p:spPr>
          <a:xfrm>
            <a:off x="4259932" y="2015635"/>
            <a:ext cx="507270" cy="307777"/>
          </a:xfrm>
          <a:prstGeom prst="rect">
            <a:avLst/>
          </a:prstGeom>
          <a:noFill/>
        </p:spPr>
        <p:txBody>
          <a:bodyPr wrap="none" rtlCol="0">
            <a:spAutoFit/>
          </a:bodyPr>
          <a:lstStyle/>
          <a:p>
            <a:r>
              <a:rPr lang="en-US" sz="1400" b="1" dirty="0" smtClean="0">
                <a:latin typeface="Times New Roman"/>
                <a:cs typeface="Times New Roman"/>
              </a:rPr>
              <a:t>Q.F.</a:t>
            </a:r>
            <a:endParaRPr lang="en-US" sz="1400" b="1" dirty="0">
              <a:latin typeface="Times New Roman"/>
              <a:cs typeface="Times New Roman"/>
            </a:endParaRPr>
          </a:p>
        </p:txBody>
      </p:sp>
      <p:sp>
        <p:nvSpPr>
          <p:cNvPr id="582" name="TextBox 581"/>
          <p:cNvSpPr txBox="1"/>
          <p:nvPr/>
        </p:nvSpPr>
        <p:spPr>
          <a:xfrm>
            <a:off x="4206128" y="2477838"/>
            <a:ext cx="537283" cy="230832"/>
          </a:xfrm>
          <a:prstGeom prst="rect">
            <a:avLst/>
          </a:prstGeom>
          <a:noFill/>
        </p:spPr>
        <p:txBody>
          <a:bodyPr wrap="none" rtlCol="0">
            <a:spAutoFit/>
          </a:bodyPr>
          <a:lstStyle/>
          <a:p>
            <a:r>
              <a:rPr lang="en-US" sz="900" dirty="0" smtClean="0">
                <a:latin typeface="Arial Black"/>
                <a:cs typeface="Arial Black"/>
              </a:rPr>
              <a:t>4 bits</a:t>
            </a:r>
            <a:endParaRPr lang="en-US" sz="900" dirty="0">
              <a:latin typeface="Arial Black"/>
              <a:cs typeface="Arial Black"/>
            </a:endParaRPr>
          </a:p>
        </p:txBody>
      </p:sp>
    </p:spTree>
    <p:extLst>
      <p:ext uri="{BB962C8B-B14F-4D97-AF65-F5344CB8AC3E}">
        <p14:creationId xmlns:p14="http://schemas.microsoft.com/office/powerpoint/2010/main" val="1369306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7" name="Group 396"/>
          <p:cNvGrpSpPr/>
          <p:nvPr/>
        </p:nvGrpSpPr>
        <p:grpSpPr>
          <a:xfrm>
            <a:off x="187758" y="1855307"/>
            <a:ext cx="8677461" cy="188302"/>
            <a:chOff x="192455" y="1494562"/>
            <a:chExt cx="9442707" cy="190992"/>
          </a:xfrm>
        </p:grpSpPr>
        <p:sp>
          <p:nvSpPr>
            <p:cNvPr id="459" name="Right Bracket 458"/>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0" name="Right Bracket 459"/>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1" name="Right Bracket 460"/>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2" name="Right Bracket 461"/>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3" name="Right Bracket 462"/>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4" name="Right Bracket 463"/>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5" name="Right Bracket 464"/>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6" name="Right Bracket 465"/>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7" name="Right Bracket 466"/>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8" name="Right Bracket 467"/>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9" name="Right Bracket 468"/>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0" name="Right Bracket 469"/>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1" name="Right Bracket 470"/>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2" name="Right Bracket 471"/>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3" name="Right Bracket 472"/>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4" name="Right Bracket 473"/>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5" name="Right Bracket 474"/>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6" name="Right Bracket 475"/>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7" name="Right Bracket 476"/>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8" name="Right Bracket 477"/>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9" name="Right Bracket 478"/>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0" name="Right Bracket 479"/>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1" name="Right Bracket 480"/>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2" name="Right Bracket 481"/>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3" name="Right Bracket 482"/>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4" name="Right Bracket 483"/>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5" name="Right Bracket 484"/>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6" name="Right Bracket 485"/>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7" name="Right Bracket 486"/>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8" name="Right Bracket 487"/>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9" name="Right Bracket 488"/>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90" name="Right Bracket 489"/>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98" name="TextBox 397"/>
          <p:cNvSpPr txBox="1"/>
          <p:nvPr/>
        </p:nvSpPr>
        <p:spPr>
          <a:xfrm>
            <a:off x="8595894" y="1560177"/>
            <a:ext cx="275661" cy="307777"/>
          </a:xfrm>
          <a:prstGeom prst="rect">
            <a:avLst/>
          </a:prstGeom>
          <a:noFill/>
        </p:spPr>
        <p:txBody>
          <a:bodyPr wrap="none" rtlCol="0">
            <a:spAutoFit/>
          </a:bodyPr>
          <a:lstStyle/>
          <a:p>
            <a:r>
              <a:rPr lang="en-US" sz="1400" dirty="0" smtClean="0"/>
              <a:t>0</a:t>
            </a:r>
            <a:endParaRPr lang="en-US" sz="1400" dirty="0"/>
          </a:p>
        </p:txBody>
      </p:sp>
      <p:sp>
        <p:nvSpPr>
          <p:cNvPr id="399" name="TextBox 398"/>
          <p:cNvSpPr txBox="1"/>
          <p:nvPr/>
        </p:nvSpPr>
        <p:spPr>
          <a:xfrm>
            <a:off x="176738" y="1560177"/>
            <a:ext cx="366657" cy="307777"/>
          </a:xfrm>
          <a:prstGeom prst="rect">
            <a:avLst/>
          </a:prstGeom>
          <a:noFill/>
        </p:spPr>
        <p:txBody>
          <a:bodyPr wrap="none" rtlCol="0">
            <a:spAutoFit/>
          </a:bodyPr>
          <a:lstStyle/>
          <a:p>
            <a:r>
              <a:rPr lang="en-US" sz="1400" dirty="0" smtClean="0"/>
              <a:t>31</a:t>
            </a:r>
            <a:endParaRPr lang="en-US" sz="1400" dirty="0"/>
          </a:p>
        </p:txBody>
      </p:sp>
      <p:sp>
        <p:nvSpPr>
          <p:cNvPr id="400" name="TextBox 399"/>
          <p:cNvSpPr txBox="1"/>
          <p:nvPr/>
        </p:nvSpPr>
        <p:spPr>
          <a:xfrm>
            <a:off x="7513205" y="1560177"/>
            <a:ext cx="275661" cy="307777"/>
          </a:xfrm>
          <a:prstGeom prst="rect">
            <a:avLst/>
          </a:prstGeom>
          <a:noFill/>
        </p:spPr>
        <p:txBody>
          <a:bodyPr wrap="none" rtlCol="0">
            <a:spAutoFit/>
          </a:bodyPr>
          <a:lstStyle/>
          <a:p>
            <a:r>
              <a:rPr lang="en-US" sz="1400" dirty="0" smtClean="0"/>
              <a:t>4</a:t>
            </a:r>
            <a:endParaRPr lang="en-US" sz="1400" dirty="0"/>
          </a:p>
        </p:txBody>
      </p:sp>
      <p:sp>
        <p:nvSpPr>
          <p:cNvPr id="401" name="TextBox 400"/>
          <p:cNvSpPr txBox="1"/>
          <p:nvPr/>
        </p:nvSpPr>
        <p:spPr>
          <a:xfrm>
            <a:off x="6430516" y="1560177"/>
            <a:ext cx="275661" cy="307777"/>
          </a:xfrm>
          <a:prstGeom prst="rect">
            <a:avLst/>
          </a:prstGeom>
          <a:noFill/>
        </p:spPr>
        <p:txBody>
          <a:bodyPr wrap="none" rtlCol="0">
            <a:spAutoFit/>
          </a:bodyPr>
          <a:lstStyle/>
          <a:p>
            <a:r>
              <a:rPr lang="en-US" sz="1400" dirty="0" smtClean="0"/>
              <a:t>8</a:t>
            </a:r>
            <a:endParaRPr lang="en-US" sz="1400" dirty="0"/>
          </a:p>
        </p:txBody>
      </p:sp>
      <p:sp>
        <p:nvSpPr>
          <p:cNvPr id="402" name="TextBox 401"/>
          <p:cNvSpPr txBox="1"/>
          <p:nvPr/>
        </p:nvSpPr>
        <p:spPr>
          <a:xfrm>
            <a:off x="5311805" y="1560177"/>
            <a:ext cx="366657" cy="307777"/>
          </a:xfrm>
          <a:prstGeom prst="rect">
            <a:avLst/>
          </a:prstGeom>
          <a:noFill/>
        </p:spPr>
        <p:txBody>
          <a:bodyPr wrap="none" rtlCol="0">
            <a:spAutoFit/>
          </a:bodyPr>
          <a:lstStyle/>
          <a:p>
            <a:r>
              <a:rPr lang="en-US" sz="1400" dirty="0" smtClean="0"/>
              <a:t>12</a:t>
            </a:r>
            <a:endParaRPr lang="en-US" sz="1400" dirty="0"/>
          </a:p>
        </p:txBody>
      </p:sp>
      <p:sp>
        <p:nvSpPr>
          <p:cNvPr id="403" name="TextBox 402"/>
          <p:cNvSpPr txBox="1"/>
          <p:nvPr/>
        </p:nvSpPr>
        <p:spPr>
          <a:xfrm>
            <a:off x="4205632" y="1560177"/>
            <a:ext cx="366657" cy="307777"/>
          </a:xfrm>
          <a:prstGeom prst="rect">
            <a:avLst/>
          </a:prstGeom>
          <a:noFill/>
        </p:spPr>
        <p:txBody>
          <a:bodyPr wrap="none" rtlCol="0">
            <a:spAutoFit/>
          </a:bodyPr>
          <a:lstStyle/>
          <a:p>
            <a:r>
              <a:rPr lang="en-US" sz="1400" dirty="0" smtClean="0"/>
              <a:t>16</a:t>
            </a:r>
          </a:p>
        </p:txBody>
      </p:sp>
      <p:sp>
        <p:nvSpPr>
          <p:cNvPr id="404" name="TextBox 403"/>
          <p:cNvSpPr txBox="1"/>
          <p:nvPr/>
        </p:nvSpPr>
        <p:spPr>
          <a:xfrm>
            <a:off x="3146362" y="1560177"/>
            <a:ext cx="366657" cy="307777"/>
          </a:xfrm>
          <a:prstGeom prst="rect">
            <a:avLst/>
          </a:prstGeom>
          <a:noFill/>
        </p:spPr>
        <p:txBody>
          <a:bodyPr wrap="none" rtlCol="0">
            <a:spAutoFit/>
          </a:bodyPr>
          <a:lstStyle/>
          <a:p>
            <a:r>
              <a:rPr lang="en-US" sz="1400" dirty="0" smtClean="0"/>
              <a:t>20</a:t>
            </a:r>
            <a:endParaRPr lang="en-US" sz="1400" dirty="0"/>
          </a:p>
        </p:txBody>
      </p:sp>
      <p:sp>
        <p:nvSpPr>
          <p:cNvPr id="405" name="TextBox 404"/>
          <p:cNvSpPr txBox="1"/>
          <p:nvPr/>
        </p:nvSpPr>
        <p:spPr>
          <a:xfrm>
            <a:off x="2026366" y="1560177"/>
            <a:ext cx="366657" cy="307777"/>
          </a:xfrm>
          <a:prstGeom prst="rect">
            <a:avLst/>
          </a:prstGeom>
          <a:noFill/>
        </p:spPr>
        <p:txBody>
          <a:bodyPr wrap="none" rtlCol="0">
            <a:spAutoFit/>
          </a:bodyPr>
          <a:lstStyle/>
          <a:p>
            <a:r>
              <a:rPr lang="en-US" sz="1400" dirty="0" smtClean="0"/>
              <a:t>24</a:t>
            </a:r>
            <a:endParaRPr lang="en-US" sz="1400" dirty="0"/>
          </a:p>
        </p:txBody>
      </p:sp>
      <p:sp>
        <p:nvSpPr>
          <p:cNvPr id="406" name="TextBox 405"/>
          <p:cNvSpPr txBox="1"/>
          <p:nvPr/>
        </p:nvSpPr>
        <p:spPr>
          <a:xfrm>
            <a:off x="952806" y="1560177"/>
            <a:ext cx="366657" cy="307777"/>
          </a:xfrm>
          <a:prstGeom prst="rect">
            <a:avLst/>
          </a:prstGeom>
          <a:noFill/>
        </p:spPr>
        <p:txBody>
          <a:bodyPr wrap="none" rtlCol="0">
            <a:spAutoFit/>
          </a:bodyPr>
          <a:lstStyle/>
          <a:p>
            <a:r>
              <a:rPr lang="en-US" sz="1400" dirty="0" smtClean="0"/>
              <a:t>28</a:t>
            </a:r>
            <a:endParaRPr lang="en-US" sz="1400" dirty="0"/>
          </a:p>
        </p:txBody>
      </p:sp>
      <p:sp>
        <p:nvSpPr>
          <p:cNvPr id="407" name="TextBox 406"/>
          <p:cNvSpPr txBox="1"/>
          <p:nvPr/>
        </p:nvSpPr>
        <p:spPr>
          <a:xfrm>
            <a:off x="172740" y="2007286"/>
            <a:ext cx="274434" cy="307777"/>
          </a:xfrm>
          <a:prstGeom prst="rect">
            <a:avLst/>
          </a:prstGeom>
          <a:noFill/>
        </p:spPr>
        <p:txBody>
          <a:bodyPr wrap="none" rtlCol="0">
            <a:spAutoFit/>
          </a:bodyPr>
          <a:lstStyle/>
          <a:p>
            <a:r>
              <a:rPr lang="en-US" sz="1400" b="1" dirty="0" smtClean="0">
                <a:latin typeface="Times New Roman"/>
                <a:cs typeface="Times New Roman"/>
              </a:rPr>
              <a:t>1</a:t>
            </a:r>
            <a:endParaRPr lang="en-US" sz="1400" b="1" dirty="0">
              <a:latin typeface="Times New Roman"/>
              <a:cs typeface="Times New Roman"/>
            </a:endParaRPr>
          </a:p>
        </p:txBody>
      </p:sp>
      <p:cxnSp>
        <p:nvCxnSpPr>
          <p:cNvPr id="408" name="Straight Connector 407"/>
          <p:cNvCxnSpPr/>
          <p:nvPr/>
        </p:nvCxnSpPr>
        <p:spPr>
          <a:xfrm>
            <a:off x="462469" y="200973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grpSp>
        <p:nvGrpSpPr>
          <p:cNvPr id="409" name="Group 408"/>
          <p:cNvGrpSpPr/>
          <p:nvPr/>
        </p:nvGrpSpPr>
        <p:grpSpPr>
          <a:xfrm rot="10800000">
            <a:off x="189145" y="2277604"/>
            <a:ext cx="8677461" cy="188302"/>
            <a:chOff x="192455" y="1494562"/>
            <a:chExt cx="9442707" cy="190992"/>
          </a:xfrm>
        </p:grpSpPr>
        <p:sp>
          <p:nvSpPr>
            <p:cNvPr id="427" name="Right Bracket 426"/>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8" name="Right Bracket 427"/>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9" name="Right Bracket 428"/>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0" name="Right Bracket 429"/>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1" name="Right Bracket 430"/>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2" name="Right Bracket 431"/>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3" name="Right Bracket 432"/>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4" name="Right Bracket 433"/>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5" name="Right Bracket 434"/>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6" name="Right Bracket 435"/>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7" name="Right Bracket 436"/>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8" name="Right Bracket 437"/>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9" name="Right Bracket 438"/>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0" name="Right Bracket 439"/>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1" name="Right Bracket 440"/>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2" name="Right Bracket 441"/>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3" name="Right Bracket 442"/>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4" name="Right Bracket 443"/>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5" name="Right Bracket 444"/>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6" name="Right Bracket 445"/>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7" name="Right Bracket 446"/>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8" name="Right Bracket 447"/>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9" name="Right Bracket 448"/>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0" name="Right Bracket 449"/>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1" name="Right Bracket 450"/>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2" name="Right Bracket 451"/>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3" name="Right Bracket 452"/>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4" name="Right Bracket 453"/>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5" name="Right Bracket 454"/>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6" name="Right Bracket 455"/>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7" name="Right Bracket 456"/>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8" name="Right Bracket 457"/>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410" name="Straight Connector 409"/>
          <p:cNvCxnSpPr/>
          <p:nvPr/>
        </p:nvCxnSpPr>
        <p:spPr>
          <a:xfrm>
            <a:off x="187758" y="2043610"/>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1" name="Straight Connector 410"/>
          <p:cNvCxnSpPr/>
          <p:nvPr/>
        </p:nvCxnSpPr>
        <p:spPr>
          <a:xfrm>
            <a:off x="8865220" y="2026724"/>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2" name="Straight Connector 411"/>
          <p:cNvCxnSpPr/>
          <p:nvPr/>
        </p:nvCxnSpPr>
        <p:spPr>
          <a:xfrm>
            <a:off x="5618540" y="2026724"/>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3" name="Straight Connector 412"/>
          <p:cNvCxnSpPr/>
          <p:nvPr/>
        </p:nvCxnSpPr>
        <p:spPr>
          <a:xfrm>
            <a:off x="3975863" y="202819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4" name="Straight Connector 413"/>
          <p:cNvCxnSpPr/>
          <p:nvPr/>
        </p:nvCxnSpPr>
        <p:spPr>
          <a:xfrm>
            <a:off x="3435825" y="1996960"/>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5" name="Straight Connector 414"/>
          <p:cNvCxnSpPr/>
          <p:nvPr/>
        </p:nvCxnSpPr>
        <p:spPr>
          <a:xfrm>
            <a:off x="1536816" y="2012384"/>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416" name="TextBox 415"/>
          <p:cNvSpPr txBox="1"/>
          <p:nvPr/>
        </p:nvSpPr>
        <p:spPr>
          <a:xfrm>
            <a:off x="594897" y="2007286"/>
            <a:ext cx="897814" cy="307777"/>
          </a:xfrm>
          <a:prstGeom prst="rect">
            <a:avLst/>
          </a:prstGeom>
          <a:noFill/>
        </p:spPr>
        <p:txBody>
          <a:bodyPr wrap="none" rtlCol="0">
            <a:spAutoFit/>
          </a:bodyPr>
          <a:lstStyle/>
          <a:p>
            <a:r>
              <a:rPr lang="en-US" sz="1400" b="1" dirty="0">
                <a:latin typeface="Times New Roman"/>
                <a:cs typeface="Times New Roman"/>
              </a:rPr>
              <a:t>d</a:t>
            </a:r>
            <a:r>
              <a:rPr lang="en-US" sz="1400" b="1" dirty="0" smtClean="0">
                <a:latin typeface="Times New Roman"/>
                <a:cs typeface="Times New Roman"/>
              </a:rPr>
              <a:t>ata type</a:t>
            </a:r>
            <a:endParaRPr lang="en-US" sz="1400" b="1" dirty="0">
              <a:latin typeface="Times New Roman"/>
              <a:cs typeface="Times New Roman"/>
            </a:endParaRPr>
          </a:p>
        </p:txBody>
      </p:sp>
      <p:sp>
        <p:nvSpPr>
          <p:cNvPr id="417" name="TextBox 416"/>
          <p:cNvSpPr txBox="1"/>
          <p:nvPr/>
        </p:nvSpPr>
        <p:spPr>
          <a:xfrm>
            <a:off x="2105781" y="2007286"/>
            <a:ext cx="787395" cy="307777"/>
          </a:xfrm>
          <a:prstGeom prst="rect">
            <a:avLst/>
          </a:prstGeom>
          <a:noFill/>
        </p:spPr>
        <p:txBody>
          <a:bodyPr wrap="none" rtlCol="0">
            <a:spAutoFit/>
          </a:bodyPr>
          <a:lstStyle/>
          <a:p>
            <a:r>
              <a:rPr lang="en-US" sz="1400" b="1" dirty="0" smtClean="0">
                <a:latin typeface="Times New Roman"/>
                <a:cs typeface="Times New Roman"/>
              </a:rPr>
              <a:t>channel</a:t>
            </a:r>
            <a:endParaRPr lang="en-US" sz="1400" b="1" dirty="0">
              <a:latin typeface="Times New Roman"/>
              <a:cs typeface="Times New Roman"/>
            </a:endParaRPr>
          </a:p>
        </p:txBody>
      </p:sp>
      <p:sp>
        <p:nvSpPr>
          <p:cNvPr id="418" name="TextBox 417"/>
          <p:cNvSpPr txBox="1"/>
          <p:nvPr/>
        </p:nvSpPr>
        <p:spPr>
          <a:xfrm>
            <a:off x="3402841" y="2007286"/>
            <a:ext cx="596625" cy="307777"/>
          </a:xfrm>
          <a:prstGeom prst="rect">
            <a:avLst/>
          </a:prstGeom>
          <a:noFill/>
        </p:spPr>
        <p:txBody>
          <a:bodyPr wrap="none" rtlCol="0">
            <a:spAutoFit/>
          </a:bodyPr>
          <a:lstStyle/>
          <a:p>
            <a:r>
              <a:rPr lang="en-US" sz="1400" b="1" dirty="0" smtClean="0">
                <a:latin typeface="Times New Roman"/>
                <a:cs typeface="Times New Roman"/>
              </a:rPr>
              <a:t>pulse</a:t>
            </a:r>
            <a:endParaRPr lang="en-US" sz="1400" b="1" dirty="0">
              <a:latin typeface="Times New Roman"/>
              <a:cs typeface="Times New Roman"/>
            </a:endParaRPr>
          </a:p>
        </p:txBody>
      </p:sp>
      <p:sp>
        <p:nvSpPr>
          <p:cNvPr id="419" name="TextBox 418"/>
          <p:cNvSpPr txBox="1"/>
          <p:nvPr/>
        </p:nvSpPr>
        <p:spPr>
          <a:xfrm>
            <a:off x="6048189" y="2015635"/>
            <a:ext cx="453970" cy="307777"/>
          </a:xfrm>
          <a:prstGeom prst="rect">
            <a:avLst/>
          </a:prstGeom>
          <a:noFill/>
        </p:spPr>
        <p:txBody>
          <a:bodyPr wrap="none" rtlCol="0">
            <a:spAutoFit/>
          </a:bodyPr>
          <a:lstStyle/>
          <a:p>
            <a:r>
              <a:rPr lang="en-US" sz="1400" b="1" dirty="0" smtClean="0">
                <a:latin typeface="Times New Roman"/>
                <a:cs typeface="Times New Roman"/>
              </a:rPr>
              <a:t>slot</a:t>
            </a:r>
            <a:endParaRPr lang="en-US" sz="1400" b="1" dirty="0">
              <a:latin typeface="Times New Roman"/>
              <a:cs typeface="Times New Roman"/>
            </a:endParaRPr>
          </a:p>
        </p:txBody>
      </p:sp>
      <p:sp>
        <p:nvSpPr>
          <p:cNvPr id="420" name="TextBox 419"/>
          <p:cNvSpPr txBox="1"/>
          <p:nvPr/>
        </p:nvSpPr>
        <p:spPr>
          <a:xfrm>
            <a:off x="2245459" y="4054433"/>
            <a:ext cx="980419" cy="307777"/>
          </a:xfrm>
          <a:prstGeom prst="rect">
            <a:avLst/>
          </a:prstGeom>
          <a:noFill/>
        </p:spPr>
        <p:txBody>
          <a:bodyPr wrap="none" rtlCol="0">
            <a:spAutoFit/>
          </a:bodyPr>
          <a:lstStyle/>
          <a:p>
            <a:r>
              <a:rPr lang="en-US" sz="1400" b="1" dirty="0">
                <a:latin typeface="Times New Roman"/>
                <a:cs typeface="Times New Roman"/>
              </a:rPr>
              <a:t>p</a:t>
            </a:r>
            <a:r>
              <a:rPr lang="en-US" sz="1400" b="1" dirty="0" smtClean="0">
                <a:latin typeface="Times New Roman"/>
                <a:cs typeface="Times New Roman"/>
              </a:rPr>
              <a:t>ulse time</a:t>
            </a:r>
            <a:endParaRPr lang="en-US" sz="1400" b="1" dirty="0">
              <a:latin typeface="Times New Roman"/>
              <a:cs typeface="Times New Roman"/>
            </a:endParaRPr>
          </a:p>
        </p:txBody>
      </p:sp>
      <p:sp>
        <p:nvSpPr>
          <p:cNvPr id="421" name="TextBox 420"/>
          <p:cNvSpPr txBox="1"/>
          <p:nvPr/>
        </p:nvSpPr>
        <p:spPr>
          <a:xfrm>
            <a:off x="2374709" y="4513054"/>
            <a:ext cx="614264" cy="230832"/>
          </a:xfrm>
          <a:prstGeom prst="rect">
            <a:avLst/>
          </a:prstGeom>
          <a:noFill/>
        </p:spPr>
        <p:txBody>
          <a:bodyPr wrap="none" rtlCol="0">
            <a:spAutoFit/>
          </a:bodyPr>
          <a:lstStyle/>
          <a:p>
            <a:r>
              <a:rPr lang="en-US" sz="900" dirty="0" smtClean="0">
                <a:latin typeface="Arial Black"/>
                <a:cs typeface="Arial Black"/>
              </a:rPr>
              <a:t>13 bits</a:t>
            </a:r>
            <a:endParaRPr lang="en-US" sz="900" dirty="0">
              <a:latin typeface="Arial Black"/>
              <a:cs typeface="Arial Black"/>
            </a:endParaRPr>
          </a:p>
        </p:txBody>
      </p:sp>
      <p:sp>
        <p:nvSpPr>
          <p:cNvPr id="422" name="TextBox 421"/>
          <p:cNvSpPr txBox="1"/>
          <p:nvPr/>
        </p:nvSpPr>
        <p:spPr>
          <a:xfrm>
            <a:off x="6042017" y="2449516"/>
            <a:ext cx="537283" cy="230832"/>
          </a:xfrm>
          <a:prstGeom prst="rect">
            <a:avLst/>
          </a:prstGeom>
          <a:noFill/>
        </p:spPr>
        <p:txBody>
          <a:bodyPr wrap="none" rtlCol="0">
            <a:spAutoFit/>
          </a:bodyPr>
          <a:lstStyle/>
          <a:p>
            <a:r>
              <a:rPr lang="en-US" sz="900" dirty="0" smtClean="0">
                <a:latin typeface="Arial Black"/>
                <a:cs typeface="Arial Black"/>
              </a:rPr>
              <a:t>5 bits</a:t>
            </a:r>
            <a:endParaRPr lang="en-US" sz="900" dirty="0">
              <a:latin typeface="Arial Black"/>
              <a:cs typeface="Arial Black"/>
            </a:endParaRPr>
          </a:p>
        </p:txBody>
      </p:sp>
      <p:sp>
        <p:nvSpPr>
          <p:cNvPr id="423" name="TextBox 422"/>
          <p:cNvSpPr txBox="1"/>
          <p:nvPr/>
        </p:nvSpPr>
        <p:spPr>
          <a:xfrm>
            <a:off x="3394420" y="2465907"/>
            <a:ext cx="537283" cy="230832"/>
          </a:xfrm>
          <a:prstGeom prst="rect">
            <a:avLst/>
          </a:prstGeom>
          <a:noFill/>
        </p:spPr>
        <p:txBody>
          <a:bodyPr wrap="none" rtlCol="0">
            <a:spAutoFit/>
          </a:bodyPr>
          <a:lstStyle/>
          <a:p>
            <a:r>
              <a:rPr lang="en-US" sz="900" dirty="0" smtClean="0">
                <a:latin typeface="Arial Black"/>
                <a:cs typeface="Arial Black"/>
              </a:rPr>
              <a:t>2 bits</a:t>
            </a:r>
            <a:endParaRPr lang="en-US" sz="900" dirty="0">
              <a:latin typeface="Arial Black"/>
              <a:cs typeface="Arial Black"/>
            </a:endParaRPr>
          </a:p>
        </p:txBody>
      </p:sp>
      <p:sp>
        <p:nvSpPr>
          <p:cNvPr id="424" name="TextBox 423"/>
          <p:cNvSpPr txBox="1"/>
          <p:nvPr/>
        </p:nvSpPr>
        <p:spPr>
          <a:xfrm>
            <a:off x="2198386" y="2465907"/>
            <a:ext cx="537283" cy="230832"/>
          </a:xfrm>
          <a:prstGeom prst="rect">
            <a:avLst/>
          </a:prstGeom>
          <a:noFill/>
        </p:spPr>
        <p:txBody>
          <a:bodyPr wrap="none" rtlCol="0">
            <a:spAutoFit/>
          </a:bodyPr>
          <a:lstStyle/>
          <a:p>
            <a:r>
              <a:rPr lang="en-US" sz="900" dirty="0" smtClean="0">
                <a:latin typeface="Arial Black"/>
                <a:cs typeface="Arial Black"/>
              </a:rPr>
              <a:t>7 bits</a:t>
            </a:r>
            <a:endParaRPr lang="en-US" sz="900" dirty="0">
              <a:latin typeface="Arial Black"/>
              <a:cs typeface="Arial Black"/>
            </a:endParaRPr>
          </a:p>
        </p:txBody>
      </p:sp>
      <p:sp>
        <p:nvSpPr>
          <p:cNvPr id="425" name="TextBox 424"/>
          <p:cNvSpPr txBox="1"/>
          <p:nvPr/>
        </p:nvSpPr>
        <p:spPr>
          <a:xfrm>
            <a:off x="705199" y="2465907"/>
            <a:ext cx="537283" cy="230832"/>
          </a:xfrm>
          <a:prstGeom prst="rect">
            <a:avLst/>
          </a:prstGeom>
          <a:noFill/>
        </p:spPr>
        <p:txBody>
          <a:bodyPr wrap="none" rtlCol="0">
            <a:spAutoFit/>
          </a:bodyPr>
          <a:lstStyle/>
          <a:p>
            <a:r>
              <a:rPr lang="en-US" sz="900" dirty="0" smtClean="0">
                <a:latin typeface="Arial Black"/>
                <a:cs typeface="Arial Black"/>
              </a:rPr>
              <a:t>4 bits</a:t>
            </a:r>
            <a:endParaRPr lang="en-US" sz="900" dirty="0">
              <a:latin typeface="Arial Black"/>
              <a:cs typeface="Arial Black"/>
            </a:endParaRPr>
          </a:p>
        </p:txBody>
      </p:sp>
      <p:sp>
        <p:nvSpPr>
          <p:cNvPr id="426" name="TextBox 425"/>
          <p:cNvSpPr txBox="1"/>
          <p:nvPr/>
        </p:nvSpPr>
        <p:spPr>
          <a:xfrm>
            <a:off x="76613" y="2465907"/>
            <a:ext cx="466782" cy="230832"/>
          </a:xfrm>
          <a:prstGeom prst="rect">
            <a:avLst/>
          </a:prstGeom>
          <a:noFill/>
        </p:spPr>
        <p:txBody>
          <a:bodyPr wrap="none" rtlCol="0">
            <a:spAutoFit/>
          </a:bodyPr>
          <a:lstStyle/>
          <a:p>
            <a:r>
              <a:rPr lang="en-US" sz="900" dirty="0" smtClean="0">
                <a:latin typeface="Arial Black"/>
                <a:cs typeface="Arial Black"/>
              </a:rPr>
              <a:t>1 bit</a:t>
            </a:r>
            <a:endParaRPr lang="en-US" sz="900" dirty="0">
              <a:latin typeface="Arial Black"/>
              <a:cs typeface="Arial Black"/>
            </a:endParaRPr>
          </a:p>
        </p:txBody>
      </p:sp>
      <p:grpSp>
        <p:nvGrpSpPr>
          <p:cNvPr id="492" name="Group 491"/>
          <p:cNvGrpSpPr/>
          <p:nvPr/>
        </p:nvGrpSpPr>
        <p:grpSpPr>
          <a:xfrm>
            <a:off x="181423" y="3906036"/>
            <a:ext cx="8677461" cy="188302"/>
            <a:chOff x="192455" y="1494562"/>
            <a:chExt cx="9442707" cy="190992"/>
          </a:xfrm>
        </p:grpSpPr>
        <p:sp>
          <p:nvSpPr>
            <p:cNvPr id="545" name="Right Bracket 544"/>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6" name="Right Bracket 545"/>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7" name="Right Bracket 546"/>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8" name="Right Bracket 547"/>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9" name="Right Bracket 548"/>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0" name="Right Bracket 549"/>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1" name="Right Bracket 550"/>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2" name="Right Bracket 551"/>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3" name="Right Bracket 552"/>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4" name="Right Bracket 553"/>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5" name="Right Bracket 554"/>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6" name="Right Bracket 555"/>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7" name="Right Bracket 556"/>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8" name="Right Bracket 557"/>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9" name="Right Bracket 558"/>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0" name="Right Bracket 559"/>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1" name="Right Bracket 560"/>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2" name="Right Bracket 561"/>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3" name="Right Bracket 562"/>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4" name="Right Bracket 563"/>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5" name="Right Bracket 564"/>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6" name="Right Bracket 565"/>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7" name="Right Bracket 566"/>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8" name="Right Bracket 567"/>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9" name="Right Bracket 568"/>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0" name="Right Bracket 569"/>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1" name="Right Bracket 570"/>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2" name="Right Bracket 571"/>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3" name="Right Bracket 572"/>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4" name="Right Bracket 573"/>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5" name="Right Bracket 574"/>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6" name="Right Bracket 575"/>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93" name="TextBox 492"/>
          <p:cNvSpPr txBox="1"/>
          <p:nvPr/>
        </p:nvSpPr>
        <p:spPr>
          <a:xfrm>
            <a:off x="8589559" y="3610906"/>
            <a:ext cx="275661" cy="307777"/>
          </a:xfrm>
          <a:prstGeom prst="rect">
            <a:avLst/>
          </a:prstGeom>
          <a:noFill/>
        </p:spPr>
        <p:txBody>
          <a:bodyPr wrap="none" rtlCol="0">
            <a:spAutoFit/>
          </a:bodyPr>
          <a:lstStyle/>
          <a:p>
            <a:r>
              <a:rPr lang="en-US" sz="1400" dirty="0" smtClean="0"/>
              <a:t>0</a:t>
            </a:r>
            <a:endParaRPr lang="en-US" sz="1400" dirty="0"/>
          </a:p>
        </p:txBody>
      </p:sp>
      <p:sp>
        <p:nvSpPr>
          <p:cNvPr id="494" name="TextBox 493"/>
          <p:cNvSpPr txBox="1"/>
          <p:nvPr/>
        </p:nvSpPr>
        <p:spPr>
          <a:xfrm>
            <a:off x="170403" y="3610906"/>
            <a:ext cx="366657" cy="307777"/>
          </a:xfrm>
          <a:prstGeom prst="rect">
            <a:avLst/>
          </a:prstGeom>
          <a:noFill/>
        </p:spPr>
        <p:txBody>
          <a:bodyPr wrap="none" rtlCol="0">
            <a:spAutoFit/>
          </a:bodyPr>
          <a:lstStyle/>
          <a:p>
            <a:r>
              <a:rPr lang="en-US" sz="1400" dirty="0" smtClean="0"/>
              <a:t>31</a:t>
            </a:r>
            <a:endParaRPr lang="en-US" sz="1400" dirty="0"/>
          </a:p>
        </p:txBody>
      </p:sp>
      <p:sp>
        <p:nvSpPr>
          <p:cNvPr id="495" name="TextBox 494"/>
          <p:cNvSpPr txBox="1"/>
          <p:nvPr/>
        </p:nvSpPr>
        <p:spPr>
          <a:xfrm>
            <a:off x="7506870" y="3610906"/>
            <a:ext cx="275661" cy="307777"/>
          </a:xfrm>
          <a:prstGeom prst="rect">
            <a:avLst/>
          </a:prstGeom>
          <a:noFill/>
        </p:spPr>
        <p:txBody>
          <a:bodyPr wrap="none" rtlCol="0">
            <a:spAutoFit/>
          </a:bodyPr>
          <a:lstStyle/>
          <a:p>
            <a:r>
              <a:rPr lang="en-US" sz="1400" dirty="0" smtClean="0"/>
              <a:t>4</a:t>
            </a:r>
            <a:endParaRPr lang="en-US" sz="1400" dirty="0"/>
          </a:p>
        </p:txBody>
      </p:sp>
      <p:sp>
        <p:nvSpPr>
          <p:cNvPr id="496" name="TextBox 495"/>
          <p:cNvSpPr txBox="1"/>
          <p:nvPr/>
        </p:nvSpPr>
        <p:spPr>
          <a:xfrm>
            <a:off x="6424181" y="3610906"/>
            <a:ext cx="275661" cy="307777"/>
          </a:xfrm>
          <a:prstGeom prst="rect">
            <a:avLst/>
          </a:prstGeom>
          <a:noFill/>
        </p:spPr>
        <p:txBody>
          <a:bodyPr wrap="none" rtlCol="0">
            <a:spAutoFit/>
          </a:bodyPr>
          <a:lstStyle/>
          <a:p>
            <a:r>
              <a:rPr lang="en-US" sz="1400" dirty="0" smtClean="0"/>
              <a:t>8</a:t>
            </a:r>
            <a:endParaRPr lang="en-US" sz="1400" dirty="0"/>
          </a:p>
        </p:txBody>
      </p:sp>
      <p:sp>
        <p:nvSpPr>
          <p:cNvPr id="497" name="TextBox 496"/>
          <p:cNvSpPr txBox="1"/>
          <p:nvPr/>
        </p:nvSpPr>
        <p:spPr>
          <a:xfrm>
            <a:off x="5305470" y="3610906"/>
            <a:ext cx="366657" cy="307777"/>
          </a:xfrm>
          <a:prstGeom prst="rect">
            <a:avLst/>
          </a:prstGeom>
          <a:noFill/>
        </p:spPr>
        <p:txBody>
          <a:bodyPr wrap="none" rtlCol="0">
            <a:spAutoFit/>
          </a:bodyPr>
          <a:lstStyle/>
          <a:p>
            <a:r>
              <a:rPr lang="en-US" sz="1400" dirty="0" smtClean="0"/>
              <a:t>12</a:t>
            </a:r>
            <a:endParaRPr lang="en-US" sz="1400" dirty="0"/>
          </a:p>
        </p:txBody>
      </p:sp>
      <p:sp>
        <p:nvSpPr>
          <p:cNvPr id="498" name="TextBox 497"/>
          <p:cNvSpPr txBox="1"/>
          <p:nvPr/>
        </p:nvSpPr>
        <p:spPr>
          <a:xfrm>
            <a:off x="4199297" y="3610906"/>
            <a:ext cx="366657" cy="307777"/>
          </a:xfrm>
          <a:prstGeom prst="rect">
            <a:avLst/>
          </a:prstGeom>
          <a:noFill/>
        </p:spPr>
        <p:txBody>
          <a:bodyPr wrap="none" rtlCol="0">
            <a:spAutoFit/>
          </a:bodyPr>
          <a:lstStyle/>
          <a:p>
            <a:r>
              <a:rPr lang="en-US" sz="1400" dirty="0" smtClean="0"/>
              <a:t>16</a:t>
            </a:r>
          </a:p>
        </p:txBody>
      </p:sp>
      <p:sp>
        <p:nvSpPr>
          <p:cNvPr id="499" name="TextBox 498"/>
          <p:cNvSpPr txBox="1"/>
          <p:nvPr/>
        </p:nvSpPr>
        <p:spPr>
          <a:xfrm>
            <a:off x="3140027" y="3610906"/>
            <a:ext cx="366657" cy="307777"/>
          </a:xfrm>
          <a:prstGeom prst="rect">
            <a:avLst/>
          </a:prstGeom>
          <a:noFill/>
        </p:spPr>
        <p:txBody>
          <a:bodyPr wrap="none" rtlCol="0">
            <a:spAutoFit/>
          </a:bodyPr>
          <a:lstStyle/>
          <a:p>
            <a:r>
              <a:rPr lang="en-US" sz="1400" dirty="0" smtClean="0"/>
              <a:t>20</a:t>
            </a:r>
            <a:endParaRPr lang="en-US" sz="1400" dirty="0"/>
          </a:p>
        </p:txBody>
      </p:sp>
      <p:sp>
        <p:nvSpPr>
          <p:cNvPr id="500" name="TextBox 499"/>
          <p:cNvSpPr txBox="1"/>
          <p:nvPr/>
        </p:nvSpPr>
        <p:spPr>
          <a:xfrm>
            <a:off x="2020031" y="3610906"/>
            <a:ext cx="366657" cy="307777"/>
          </a:xfrm>
          <a:prstGeom prst="rect">
            <a:avLst/>
          </a:prstGeom>
          <a:noFill/>
        </p:spPr>
        <p:txBody>
          <a:bodyPr wrap="none" rtlCol="0">
            <a:spAutoFit/>
          </a:bodyPr>
          <a:lstStyle/>
          <a:p>
            <a:r>
              <a:rPr lang="en-US" sz="1400" dirty="0" smtClean="0"/>
              <a:t>24</a:t>
            </a:r>
            <a:endParaRPr lang="en-US" sz="1400" dirty="0"/>
          </a:p>
        </p:txBody>
      </p:sp>
      <p:sp>
        <p:nvSpPr>
          <p:cNvPr id="501" name="TextBox 500"/>
          <p:cNvSpPr txBox="1"/>
          <p:nvPr/>
        </p:nvSpPr>
        <p:spPr>
          <a:xfrm>
            <a:off x="946471" y="3610906"/>
            <a:ext cx="366657" cy="307777"/>
          </a:xfrm>
          <a:prstGeom prst="rect">
            <a:avLst/>
          </a:prstGeom>
          <a:noFill/>
        </p:spPr>
        <p:txBody>
          <a:bodyPr wrap="none" rtlCol="0">
            <a:spAutoFit/>
          </a:bodyPr>
          <a:lstStyle/>
          <a:p>
            <a:r>
              <a:rPr lang="en-US" sz="1400" dirty="0" smtClean="0"/>
              <a:t>28</a:t>
            </a:r>
            <a:endParaRPr lang="en-US" sz="1400" dirty="0"/>
          </a:p>
        </p:txBody>
      </p:sp>
      <p:sp>
        <p:nvSpPr>
          <p:cNvPr id="502" name="TextBox 501"/>
          <p:cNvSpPr txBox="1"/>
          <p:nvPr/>
        </p:nvSpPr>
        <p:spPr>
          <a:xfrm>
            <a:off x="166405" y="4058015"/>
            <a:ext cx="274434" cy="307777"/>
          </a:xfrm>
          <a:prstGeom prst="rect">
            <a:avLst/>
          </a:prstGeom>
          <a:noFill/>
        </p:spPr>
        <p:txBody>
          <a:bodyPr wrap="none" rtlCol="0">
            <a:spAutoFit/>
          </a:bodyPr>
          <a:lstStyle/>
          <a:p>
            <a:r>
              <a:rPr lang="en-US" sz="1400" b="1" dirty="0" smtClean="0">
                <a:latin typeface="Times New Roman"/>
                <a:cs typeface="Times New Roman"/>
              </a:rPr>
              <a:t>0</a:t>
            </a:r>
            <a:endParaRPr lang="en-US" sz="1400" b="1" dirty="0">
              <a:latin typeface="Times New Roman"/>
              <a:cs typeface="Times New Roman"/>
            </a:endParaRPr>
          </a:p>
        </p:txBody>
      </p:sp>
      <p:cxnSp>
        <p:nvCxnSpPr>
          <p:cNvPr id="503" name="Straight Connector 502"/>
          <p:cNvCxnSpPr/>
          <p:nvPr/>
        </p:nvCxnSpPr>
        <p:spPr>
          <a:xfrm>
            <a:off x="456134" y="4060462"/>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grpSp>
        <p:nvGrpSpPr>
          <p:cNvPr id="504" name="Group 503"/>
          <p:cNvGrpSpPr/>
          <p:nvPr/>
        </p:nvGrpSpPr>
        <p:grpSpPr>
          <a:xfrm rot="10800000">
            <a:off x="182810" y="4328333"/>
            <a:ext cx="8677461" cy="188302"/>
            <a:chOff x="192455" y="1494562"/>
            <a:chExt cx="9442707" cy="190992"/>
          </a:xfrm>
        </p:grpSpPr>
        <p:sp>
          <p:nvSpPr>
            <p:cNvPr id="513" name="Right Bracket 512"/>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4" name="Right Bracket 513"/>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5" name="Right Bracket 514"/>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6" name="Right Bracket 515"/>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7" name="Right Bracket 516"/>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8" name="Right Bracket 517"/>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9" name="Right Bracket 518"/>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0" name="Right Bracket 519"/>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1" name="Right Bracket 520"/>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2" name="Right Bracket 521"/>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3" name="Right Bracket 522"/>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4" name="Right Bracket 523"/>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5" name="Right Bracket 524"/>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6" name="Right Bracket 525"/>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7" name="Right Bracket 526"/>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8" name="Right Bracket 527"/>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9" name="Right Bracket 528"/>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0" name="Right Bracket 529"/>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1" name="Right Bracket 530"/>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2" name="Right Bracket 531"/>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3" name="Right Bracket 532"/>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4" name="Right Bracket 533"/>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5" name="Right Bracket 534"/>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6" name="Right Bracket 535"/>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7" name="Right Bracket 536"/>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8" name="Right Bracket 537"/>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9" name="Right Bracket 538"/>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0" name="Right Bracket 539"/>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1" name="Right Bracket 540"/>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2" name="Right Bracket 541"/>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3" name="Right Bracket 542"/>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4" name="Right Bracket 543"/>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505" name="Straight Connector 504"/>
          <p:cNvCxnSpPr/>
          <p:nvPr/>
        </p:nvCxnSpPr>
        <p:spPr>
          <a:xfrm>
            <a:off x="181423" y="4094339"/>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506" name="Straight Connector 505"/>
          <p:cNvCxnSpPr/>
          <p:nvPr/>
        </p:nvCxnSpPr>
        <p:spPr>
          <a:xfrm>
            <a:off x="8858885" y="407745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507" name="Straight Connector 506"/>
          <p:cNvCxnSpPr/>
          <p:nvPr/>
        </p:nvCxnSpPr>
        <p:spPr>
          <a:xfrm>
            <a:off x="6963800" y="2005309"/>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508" name="TextBox 507"/>
          <p:cNvSpPr txBox="1"/>
          <p:nvPr/>
        </p:nvSpPr>
        <p:spPr>
          <a:xfrm>
            <a:off x="7469062" y="1996960"/>
            <a:ext cx="825867" cy="307777"/>
          </a:xfrm>
          <a:prstGeom prst="rect">
            <a:avLst/>
          </a:prstGeom>
          <a:noFill/>
        </p:spPr>
        <p:txBody>
          <a:bodyPr wrap="none" rtlCol="0">
            <a:spAutoFit/>
          </a:bodyPr>
          <a:lstStyle/>
          <a:p>
            <a:r>
              <a:rPr lang="en-US" sz="1400" b="1" dirty="0" smtClean="0">
                <a:latin typeface="Times New Roman"/>
                <a:cs typeface="Times New Roman"/>
              </a:rPr>
              <a:t>pedestal</a:t>
            </a:r>
            <a:endParaRPr lang="en-US" sz="1400" b="1" dirty="0">
              <a:latin typeface="Times New Roman"/>
              <a:cs typeface="Times New Roman"/>
            </a:endParaRPr>
          </a:p>
        </p:txBody>
      </p:sp>
      <p:sp>
        <p:nvSpPr>
          <p:cNvPr id="509" name="TextBox 508"/>
          <p:cNvSpPr txBox="1"/>
          <p:nvPr/>
        </p:nvSpPr>
        <p:spPr>
          <a:xfrm>
            <a:off x="6062630" y="4058015"/>
            <a:ext cx="1239818" cy="307777"/>
          </a:xfrm>
          <a:prstGeom prst="rect">
            <a:avLst/>
          </a:prstGeom>
          <a:noFill/>
        </p:spPr>
        <p:txBody>
          <a:bodyPr wrap="none" rtlCol="0">
            <a:spAutoFit/>
          </a:bodyPr>
          <a:lstStyle/>
          <a:p>
            <a:r>
              <a:rPr lang="en-US" sz="1400" b="1" dirty="0" smtClean="0">
                <a:latin typeface="Times New Roman"/>
                <a:cs typeface="Times New Roman"/>
              </a:rPr>
              <a:t>pulse integral</a:t>
            </a:r>
            <a:endParaRPr lang="en-US" sz="1400" b="1" dirty="0">
              <a:latin typeface="Times New Roman"/>
              <a:cs typeface="Times New Roman"/>
            </a:endParaRPr>
          </a:p>
        </p:txBody>
      </p:sp>
      <p:sp>
        <p:nvSpPr>
          <p:cNvPr id="510" name="TextBox 509"/>
          <p:cNvSpPr txBox="1"/>
          <p:nvPr/>
        </p:nvSpPr>
        <p:spPr>
          <a:xfrm>
            <a:off x="6331954" y="4516636"/>
            <a:ext cx="614264" cy="230832"/>
          </a:xfrm>
          <a:prstGeom prst="rect">
            <a:avLst/>
          </a:prstGeom>
          <a:noFill/>
        </p:spPr>
        <p:txBody>
          <a:bodyPr wrap="none" rtlCol="0">
            <a:spAutoFit/>
          </a:bodyPr>
          <a:lstStyle/>
          <a:p>
            <a:r>
              <a:rPr lang="en-US" sz="900" dirty="0" smtClean="0">
                <a:latin typeface="Arial Black"/>
                <a:cs typeface="Arial Black"/>
              </a:rPr>
              <a:t>16 bits</a:t>
            </a:r>
            <a:endParaRPr lang="en-US" sz="900" dirty="0">
              <a:latin typeface="Arial Black"/>
              <a:cs typeface="Arial Black"/>
            </a:endParaRPr>
          </a:p>
        </p:txBody>
      </p:sp>
      <p:sp>
        <p:nvSpPr>
          <p:cNvPr id="511" name="TextBox 510"/>
          <p:cNvSpPr txBox="1"/>
          <p:nvPr/>
        </p:nvSpPr>
        <p:spPr>
          <a:xfrm>
            <a:off x="7574864" y="2452415"/>
            <a:ext cx="537283" cy="230832"/>
          </a:xfrm>
          <a:prstGeom prst="rect">
            <a:avLst/>
          </a:prstGeom>
          <a:noFill/>
        </p:spPr>
        <p:txBody>
          <a:bodyPr wrap="none" rtlCol="0">
            <a:spAutoFit/>
          </a:bodyPr>
          <a:lstStyle/>
          <a:p>
            <a:r>
              <a:rPr lang="en-US" sz="900" dirty="0" smtClean="0">
                <a:latin typeface="Arial Black"/>
                <a:cs typeface="Arial Black"/>
              </a:rPr>
              <a:t>7 bits</a:t>
            </a:r>
            <a:endParaRPr lang="en-US" sz="900" dirty="0">
              <a:latin typeface="Arial Black"/>
              <a:cs typeface="Arial Black"/>
            </a:endParaRPr>
          </a:p>
        </p:txBody>
      </p:sp>
      <p:sp>
        <p:nvSpPr>
          <p:cNvPr id="512" name="TextBox 511"/>
          <p:cNvSpPr txBox="1"/>
          <p:nvPr/>
        </p:nvSpPr>
        <p:spPr>
          <a:xfrm>
            <a:off x="70278" y="4516636"/>
            <a:ext cx="466782" cy="230832"/>
          </a:xfrm>
          <a:prstGeom prst="rect">
            <a:avLst/>
          </a:prstGeom>
          <a:noFill/>
        </p:spPr>
        <p:txBody>
          <a:bodyPr wrap="none" rtlCol="0">
            <a:spAutoFit/>
          </a:bodyPr>
          <a:lstStyle/>
          <a:p>
            <a:r>
              <a:rPr lang="en-US" sz="900" dirty="0" smtClean="0">
                <a:latin typeface="Arial Black"/>
                <a:cs typeface="Arial Black"/>
              </a:rPr>
              <a:t>1 bit</a:t>
            </a:r>
            <a:endParaRPr lang="en-US" sz="900" dirty="0">
              <a:latin typeface="Arial Black"/>
              <a:cs typeface="Arial Black"/>
            </a:endParaRPr>
          </a:p>
        </p:txBody>
      </p:sp>
      <p:sp>
        <p:nvSpPr>
          <p:cNvPr id="577" name="TextBox 576"/>
          <p:cNvSpPr txBox="1"/>
          <p:nvPr/>
        </p:nvSpPr>
        <p:spPr>
          <a:xfrm>
            <a:off x="155234" y="1200322"/>
            <a:ext cx="1132454" cy="369332"/>
          </a:xfrm>
          <a:prstGeom prst="rect">
            <a:avLst/>
          </a:prstGeom>
          <a:noFill/>
        </p:spPr>
        <p:txBody>
          <a:bodyPr wrap="none" rtlCol="0">
            <a:spAutoFit/>
          </a:bodyPr>
          <a:lstStyle/>
          <a:p>
            <a:r>
              <a:rPr lang="en-US" u="sng" dirty="0" smtClean="0"/>
              <a:t>First word</a:t>
            </a:r>
            <a:endParaRPr lang="en-US" u="sng" dirty="0"/>
          </a:p>
        </p:txBody>
      </p:sp>
      <p:sp>
        <p:nvSpPr>
          <p:cNvPr id="578" name="TextBox 577"/>
          <p:cNvSpPr txBox="1"/>
          <p:nvPr/>
        </p:nvSpPr>
        <p:spPr>
          <a:xfrm>
            <a:off x="189145" y="3162884"/>
            <a:ext cx="1408145" cy="369332"/>
          </a:xfrm>
          <a:prstGeom prst="rect">
            <a:avLst/>
          </a:prstGeom>
          <a:noFill/>
        </p:spPr>
        <p:txBody>
          <a:bodyPr wrap="none" rtlCol="0">
            <a:spAutoFit/>
          </a:bodyPr>
          <a:lstStyle/>
          <a:p>
            <a:r>
              <a:rPr lang="en-US" u="sng" dirty="0" smtClean="0"/>
              <a:t>Second word</a:t>
            </a:r>
            <a:endParaRPr lang="en-US" u="sng" dirty="0"/>
          </a:p>
        </p:txBody>
      </p:sp>
      <p:sp>
        <p:nvSpPr>
          <p:cNvPr id="579" name="TextBox 578"/>
          <p:cNvSpPr txBox="1"/>
          <p:nvPr/>
        </p:nvSpPr>
        <p:spPr>
          <a:xfrm>
            <a:off x="4966526" y="369614"/>
            <a:ext cx="3793451" cy="369332"/>
          </a:xfrm>
          <a:prstGeom prst="rect">
            <a:avLst/>
          </a:prstGeom>
          <a:noFill/>
        </p:spPr>
        <p:txBody>
          <a:bodyPr wrap="none" rtlCol="0">
            <a:spAutoFit/>
          </a:bodyPr>
          <a:lstStyle/>
          <a:p>
            <a:r>
              <a:rPr lang="en-US" dirty="0" smtClean="0"/>
              <a:t>Option 1d: Coupled words w/ pedestal</a:t>
            </a:r>
            <a:endParaRPr lang="en-US" dirty="0"/>
          </a:p>
        </p:txBody>
      </p:sp>
      <p:cxnSp>
        <p:nvCxnSpPr>
          <p:cNvPr id="580" name="Straight Connector 579"/>
          <p:cNvCxnSpPr/>
          <p:nvPr/>
        </p:nvCxnSpPr>
        <p:spPr>
          <a:xfrm>
            <a:off x="4512180" y="406576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581" name="TextBox 580"/>
          <p:cNvSpPr txBox="1"/>
          <p:nvPr/>
        </p:nvSpPr>
        <p:spPr>
          <a:xfrm>
            <a:off x="4572289" y="2015635"/>
            <a:ext cx="507270" cy="307777"/>
          </a:xfrm>
          <a:prstGeom prst="rect">
            <a:avLst/>
          </a:prstGeom>
          <a:noFill/>
        </p:spPr>
        <p:txBody>
          <a:bodyPr wrap="none" rtlCol="0">
            <a:spAutoFit/>
          </a:bodyPr>
          <a:lstStyle/>
          <a:p>
            <a:r>
              <a:rPr lang="en-US" sz="1400" b="1" dirty="0" smtClean="0">
                <a:latin typeface="Times New Roman"/>
                <a:cs typeface="Times New Roman"/>
              </a:rPr>
              <a:t>Q.F.</a:t>
            </a:r>
            <a:endParaRPr lang="en-US" sz="1400" b="1" dirty="0">
              <a:latin typeface="Times New Roman"/>
              <a:cs typeface="Times New Roman"/>
            </a:endParaRPr>
          </a:p>
        </p:txBody>
      </p:sp>
      <p:sp>
        <p:nvSpPr>
          <p:cNvPr id="582" name="TextBox 581"/>
          <p:cNvSpPr txBox="1"/>
          <p:nvPr/>
        </p:nvSpPr>
        <p:spPr>
          <a:xfrm>
            <a:off x="4519902" y="2477838"/>
            <a:ext cx="537283" cy="230832"/>
          </a:xfrm>
          <a:prstGeom prst="rect">
            <a:avLst/>
          </a:prstGeom>
          <a:noFill/>
        </p:spPr>
        <p:txBody>
          <a:bodyPr wrap="none" rtlCol="0">
            <a:spAutoFit/>
          </a:bodyPr>
          <a:lstStyle/>
          <a:p>
            <a:r>
              <a:rPr lang="en-US" sz="900" dirty="0" smtClean="0">
                <a:latin typeface="Arial Black"/>
                <a:cs typeface="Arial Black"/>
              </a:rPr>
              <a:t>6 bits</a:t>
            </a:r>
            <a:endParaRPr lang="en-US" sz="900" dirty="0">
              <a:latin typeface="Arial Black"/>
              <a:cs typeface="Arial Black"/>
            </a:endParaRPr>
          </a:p>
        </p:txBody>
      </p:sp>
      <p:cxnSp>
        <p:nvCxnSpPr>
          <p:cNvPr id="187" name="Straight Connector 186"/>
          <p:cNvCxnSpPr/>
          <p:nvPr/>
        </p:nvCxnSpPr>
        <p:spPr>
          <a:xfrm>
            <a:off x="990788" y="4060462"/>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188" name="TextBox 187"/>
          <p:cNvSpPr txBox="1"/>
          <p:nvPr/>
        </p:nvSpPr>
        <p:spPr>
          <a:xfrm>
            <a:off x="462469" y="3977281"/>
            <a:ext cx="507270" cy="430887"/>
          </a:xfrm>
          <a:prstGeom prst="rect">
            <a:avLst/>
          </a:prstGeom>
          <a:noFill/>
        </p:spPr>
        <p:txBody>
          <a:bodyPr wrap="none" rtlCol="0">
            <a:spAutoFit/>
          </a:bodyPr>
          <a:lstStyle/>
          <a:p>
            <a:pPr algn="ctr"/>
            <a:r>
              <a:rPr lang="en-US" sz="1400" b="1" dirty="0" smtClean="0">
                <a:latin typeface="Times New Roman"/>
                <a:cs typeface="Times New Roman"/>
              </a:rPr>
              <a:t>Q.F.</a:t>
            </a:r>
          </a:p>
          <a:p>
            <a:pPr algn="ctr"/>
            <a:r>
              <a:rPr lang="en-US" sz="800" b="1" dirty="0" smtClean="0">
                <a:latin typeface="Times New Roman"/>
                <a:cs typeface="Times New Roman"/>
              </a:rPr>
              <a:t>(time)</a:t>
            </a:r>
            <a:endParaRPr lang="en-US" sz="800" b="1" dirty="0">
              <a:latin typeface="Times New Roman"/>
              <a:cs typeface="Times New Roman"/>
            </a:endParaRPr>
          </a:p>
        </p:txBody>
      </p:sp>
      <p:sp>
        <p:nvSpPr>
          <p:cNvPr id="189" name="TextBox 188"/>
          <p:cNvSpPr txBox="1"/>
          <p:nvPr/>
        </p:nvSpPr>
        <p:spPr>
          <a:xfrm>
            <a:off x="420434" y="4511334"/>
            <a:ext cx="537283" cy="230832"/>
          </a:xfrm>
          <a:prstGeom prst="rect">
            <a:avLst/>
          </a:prstGeom>
          <a:noFill/>
        </p:spPr>
        <p:txBody>
          <a:bodyPr wrap="none" rtlCol="0">
            <a:spAutoFit/>
          </a:bodyPr>
          <a:lstStyle/>
          <a:p>
            <a:r>
              <a:rPr lang="en-US" sz="900" dirty="0">
                <a:latin typeface="Arial Black"/>
                <a:cs typeface="Arial Black"/>
              </a:rPr>
              <a:t>2</a:t>
            </a:r>
            <a:r>
              <a:rPr lang="en-US" sz="900" dirty="0" smtClean="0">
                <a:latin typeface="Arial Black"/>
                <a:cs typeface="Arial Black"/>
              </a:rPr>
              <a:t> bits</a:t>
            </a:r>
            <a:endParaRPr lang="en-US" sz="900" dirty="0">
              <a:latin typeface="Arial Black"/>
              <a:cs typeface="Arial Black"/>
            </a:endParaRPr>
          </a:p>
        </p:txBody>
      </p:sp>
    </p:spTree>
    <p:extLst>
      <p:ext uri="{BB962C8B-B14F-4D97-AF65-F5344CB8AC3E}">
        <p14:creationId xmlns:p14="http://schemas.microsoft.com/office/powerpoint/2010/main" val="2787227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7" name="Group 396"/>
          <p:cNvGrpSpPr/>
          <p:nvPr/>
        </p:nvGrpSpPr>
        <p:grpSpPr>
          <a:xfrm>
            <a:off x="187758" y="1855307"/>
            <a:ext cx="8677461" cy="188302"/>
            <a:chOff x="192455" y="1494562"/>
            <a:chExt cx="9442707" cy="190992"/>
          </a:xfrm>
        </p:grpSpPr>
        <p:sp>
          <p:nvSpPr>
            <p:cNvPr id="459" name="Right Bracket 458"/>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0" name="Right Bracket 459"/>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1" name="Right Bracket 460"/>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2" name="Right Bracket 461"/>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3" name="Right Bracket 462"/>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4" name="Right Bracket 463"/>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5" name="Right Bracket 464"/>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6" name="Right Bracket 465"/>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7" name="Right Bracket 466"/>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8" name="Right Bracket 467"/>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9" name="Right Bracket 468"/>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0" name="Right Bracket 469"/>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1" name="Right Bracket 470"/>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2" name="Right Bracket 471"/>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3" name="Right Bracket 472"/>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4" name="Right Bracket 473"/>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5" name="Right Bracket 474"/>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6" name="Right Bracket 475"/>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7" name="Right Bracket 476"/>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8" name="Right Bracket 477"/>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9" name="Right Bracket 478"/>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0" name="Right Bracket 479"/>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1" name="Right Bracket 480"/>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2" name="Right Bracket 481"/>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3" name="Right Bracket 482"/>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4" name="Right Bracket 483"/>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5" name="Right Bracket 484"/>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6" name="Right Bracket 485"/>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7" name="Right Bracket 486"/>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8" name="Right Bracket 487"/>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9" name="Right Bracket 488"/>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90" name="Right Bracket 489"/>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98" name="TextBox 397"/>
          <p:cNvSpPr txBox="1"/>
          <p:nvPr/>
        </p:nvSpPr>
        <p:spPr>
          <a:xfrm>
            <a:off x="8595894" y="1560177"/>
            <a:ext cx="275661" cy="307777"/>
          </a:xfrm>
          <a:prstGeom prst="rect">
            <a:avLst/>
          </a:prstGeom>
          <a:noFill/>
        </p:spPr>
        <p:txBody>
          <a:bodyPr wrap="none" rtlCol="0">
            <a:spAutoFit/>
          </a:bodyPr>
          <a:lstStyle/>
          <a:p>
            <a:r>
              <a:rPr lang="en-US" sz="1400" dirty="0" smtClean="0"/>
              <a:t>0</a:t>
            </a:r>
            <a:endParaRPr lang="en-US" sz="1400" dirty="0"/>
          </a:p>
        </p:txBody>
      </p:sp>
      <p:sp>
        <p:nvSpPr>
          <p:cNvPr id="399" name="TextBox 398"/>
          <p:cNvSpPr txBox="1"/>
          <p:nvPr/>
        </p:nvSpPr>
        <p:spPr>
          <a:xfrm>
            <a:off x="176738" y="1560177"/>
            <a:ext cx="366657" cy="307777"/>
          </a:xfrm>
          <a:prstGeom prst="rect">
            <a:avLst/>
          </a:prstGeom>
          <a:noFill/>
        </p:spPr>
        <p:txBody>
          <a:bodyPr wrap="none" rtlCol="0">
            <a:spAutoFit/>
          </a:bodyPr>
          <a:lstStyle/>
          <a:p>
            <a:r>
              <a:rPr lang="en-US" sz="1400" dirty="0" smtClean="0"/>
              <a:t>31</a:t>
            </a:r>
            <a:endParaRPr lang="en-US" sz="1400" dirty="0"/>
          </a:p>
        </p:txBody>
      </p:sp>
      <p:sp>
        <p:nvSpPr>
          <p:cNvPr id="400" name="TextBox 399"/>
          <p:cNvSpPr txBox="1"/>
          <p:nvPr/>
        </p:nvSpPr>
        <p:spPr>
          <a:xfrm>
            <a:off x="7513205" y="1560177"/>
            <a:ext cx="275661" cy="307777"/>
          </a:xfrm>
          <a:prstGeom prst="rect">
            <a:avLst/>
          </a:prstGeom>
          <a:noFill/>
        </p:spPr>
        <p:txBody>
          <a:bodyPr wrap="none" rtlCol="0">
            <a:spAutoFit/>
          </a:bodyPr>
          <a:lstStyle/>
          <a:p>
            <a:r>
              <a:rPr lang="en-US" sz="1400" dirty="0" smtClean="0"/>
              <a:t>4</a:t>
            </a:r>
            <a:endParaRPr lang="en-US" sz="1400" dirty="0"/>
          </a:p>
        </p:txBody>
      </p:sp>
      <p:sp>
        <p:nvSpPr>
          <p:cNvPr id="401" name="TextBox 400"/>
          <p:cNvSpPr txBox="1"/>
          <p:nvPr/>
        </p:nvSpPr>
        <p:spPr>
          <a:xfrm>
            <a:off x="6430516" y="1560177"/>
            <a:ext cx="275661" cy="307777"/>
          </a:xfrm>
          <a:prstGeom prst="rect">
            <a:avLst/>
          </a:prstGeom>
          <a:noFill/>
        </p:spPr>
        <p:txBody>
          <a:bodyPr wrap="none" rtlCol="0">
            <a:spAutoFit/>
          </a:bodyPr>
          <a:lstStyle/>
          <a:p>
            <a:r>
              <a:rPr lang="en-US" sz="1400" dirty="0" smtClean="0"/>
              <a:t>8</a:t>
            </a:r>
            <a:endParaRPr lang="en-US" sz="1400" dirty="0"/>
          </a:p>
        </p:txBody>
      </p:sp>
      <p:sp>
        <p:nvSpPr>
          <p:cNvPr id="402" name="TextBox 401"/>
          <p:cNvSpPr txBox="1"/>
          <p:nvPr/>
        </p:nvSpPr>
        <p:spPr>
          <a:xfrm>
            <a:off x="5311805" y="1560177"/>
            <a:ext cx="366657" cy="307777"/>
          </a:xfrm>
          <a:prstGeom prst="rect">
            <a:avLst/>
          </a:prstGeom>
          <a:noFill/>
        </p:spPr>
        <p:txBody>
          <a:bodyPr wrap="none" rtlCol="0">
            <a:spAutoFit/>
          </a:bodyPr>
          <a:lstStyle/>
          <a:p>
            <a:r>
              <a:rPr lang="en-US" sz="1400" dirty="0" smtClean="0"/>
              <a:t>12</a:t>
            </a:r>
            <a:endParaRPr lang="en-US" sz="1400" dirty="0"/>
          </a:p>
        </p:txBody>
      </p:sp>
      <p:sp>
        <p:nvSpPr>
          <p:cNvPr id="403" name="TextBox 402"/>
          <p:cNvSpPr txBox="1"/>
          <p:nvPr/>
        </p:nvSpPr>
        <p:spPr>
          <a:xfrm>
            <a:off x="4205632" y="1560177"/>
            <a:ext cx="366657" cy="307777"/>
          </a:xfrm>
          <a:prstGeom prst="rect">
            <a:avLst/>
          </a:prstGeom>
          <a:noFill/>
        </p:spPr>
        <p:txBody>
          <a:bodyPr wrap="none" rtlCol="0">
            <a:spAutoFit/>
          </a:bodyPr>
          <a:lstStyle/>
          <a:p>
            <a:r>
              <a:rPr lang="en-US" sz="1400" dirty="0" smtClean="0"/>
              <a:t>16</a:t>
            </a:r>
          </a:p>
        </p:txBody>
      </p:sp>
      <p:sp>
        <p:nvSpPr>
          <p:cNvPr id="404" name="TextBox 403"/>
          <p:cNvSpPr txBox="1"/>
          <p:nvPr/>
        </p:nvSpPr>
        <p:spPr>
          <a:xfrm>
            <a:off x="3146362" y="1560177"/>
            <a:ext cx="366657" cy="307777"/>
          </a:xfrm>
          <a:prstGeom prst="rect">
            <a:avLst/>
          </a:prstGeom>
          <a:noFill/>
        </p:spPr>
        <p:txBody>
          <a:bodyPr wrap="none" rtlCol="0">
            <a:spAutoFit/>
          </a:bodyPr>
          <a:lstStyle/>
          <a:p>
            <a:r>
              <a:rPr lang="en-US" sz="1400" dirty="0" smtClean="0"/>
              <a:t>20</a:t>
            </a:r>
            <a:endParaRPr lang="en-US" sz="1400" dirty="0"/>
          </a:p>
        </p:txBody>
      </p:sp>
      <p:sp>
        <p:nvSpPr>
          <p:cNvPr id="405" name="TextBox 404"/>
          <p:cNvSpPr txBox="1"/>
          <p:nvPr/>
        </p:nvSpPr>
        <p:spPr>
          <a:xfrm>
            <a:off x="2026366" y="1560177"/>
            <a:ext cx="366657" cy="307777"/>
          </a:xfrm>
          <a:prstGeom prst="rect">
            <a:avLst/>
          </a:prstGeom>
          <a:noFill/>
        </p:spPr>
        <p:txBody>
          <a:bodyPr wrap="none" rtlCol="0">
            <a:spAutoFit/>
          </a:bodyPr>
          <a:lstStyle/>
          <a:p>
            <a:r>
              <a:rPr lang="en-US" sz="1400" dirty="0" smtClean="0"/>
              <a:t>24</a:t>
            </a:r>
            <a:endParaRPr lang="en-US" sz="1400" dirty="0"/>
          </a:p>
        </p:txBody>
      </p:sp>
      <p:sp>
        <p:nvSpPr>
          <p:cNvPr id="406" name="TextBox 405"/>
          <p:cNvSpPr txBox="1"/>
          <p:nvPr/>
        </p:nvSpPr>
        <p:spPr>
          <a:xfrm>
            <a:off x="952806" y="1560177"/>
            <a:ext cx="366657" cy="307777"/>
          </a:xfrm>
          <a:prstGeom prst="rect">
            <a:avLst/>
          </a:prstGeom>
          <a:noFill/>
        </p:spPr>
        <p:txBody>
          <a:bodyPr wrap="none" rtlCol="0">
            <a:spAutoFit/>
          </a:bodyPr>
          <a:lstStyle/>
          <a:p>
            <a:r>
              <a:rPr lang="en-US" sz="1400" dirty="0" smtClean="0"/>
              <a:t>28</a:t>
            </a:r>
            <a:endParaRPr lang="en-US" sz="1400" dirty="0"/>
          </a:p>
        </p:txBody>
      </p:sp>
      <p:sp>
        <p:nvSpPr>
          <p:cNvPr id="407" name="TextBox 406"/>
          <p:cNvSpPr txBox="1"/>
          <p:nvPr/>
        </p:nvSpPr>
        <p:spPr>
          <a:xfrm>
            <a:off x="172740" y="2007286"/>
            <a:ext cx="274434" cy="307777"/>
          </a:xfrm>
          <a:prstGeom prst="rect">
            <a:avLst/>
          </a:prstGeom>
          <a:noFill/>
        </p:spPr>
        <p:txBody>
          <a:bodyPr wrap="none" rtlCol="0">
            <a:spAutoFit/>
          </a:bodyPr>
          <a:lstStyle/>
          <a:p>
            <a:r>
              <a:rPr lang="en-US" sz="1400" b="1" dirty="0" smtClean="0">
                <a:latin typeface="Times New Roman"/>
                <a:cs typeface="Times New Roman"/>
              </a:rPr>
              <a:t>1</a:t>
            </a:r>
            <a:endParaRPr lang="en-US" sz="1400" b="1" dirty="0">
              <a:latin typeface="Times New Roman"/>
              <a:cs typeface="Times New Roman"/>
            </a:endParaRPr>
          </a:p>
        </p:txBody>
      </p:sp>
      <p:cxnSp>
        <p:nvCxnSpPr>
          <p:cNvPr id="408" name="Straight Connector 407"/>
          <p:cNvCxnSpPr/>
          <p:nvPr/>
        </p:nvCxnSpPr>
        <p:spPr>
          <a:xfrm>
            <a:off x="462469" y="200973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grpSp>
        <p:nvGrpSpPr>
          <p:cNvPr id="409" name="Group 408"/>
          <p:cNvGrpSpPr/>
          <p:nvPr/>
        </p:nvGrpSpPr>
        <p:grpSpPr>
          <a:xfrm rot="10800000">
            <a:off x="189145" y="2277604"/>
            <a:ext cx="8677461" cy="188302"/>
            <a:chOff x="192455" y="1494562"/>
            <a:chExt cx="9442707" cy="190992"/>
          </a:xfrm>
        </p:grpSpPr>
        <p:sp>
          <p:nvSpPr>
            <p:cNvPr id="427" name="Right Bracket 426"/>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8" name="Right Bracket 427"/>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9" name="Right Bracket 428"/>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0" name="Right Bracket 429"/>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1" name="Right Bracket 430"/>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2" name="Right Bracket 431"/>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3" name="Right Bracket 432"/>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4" name="Right Bracket 433"/>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5" name="Right Bracket 434"/>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6" name="Right Bracket 435"/>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7" name="Right Bracket 436"/>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8" name="Right Bracket 437"/>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9" name="Right Bracket 438"/>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0" name="Right Bracket 439"/>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1" name="Right Bracket 440"/>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2" name="Right Bracket 441"/>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3" name="Right Bracket 442"/>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4" name="Right Bracket 443"/>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5" name="Right Bracket 444"/>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6" name="Right Bracket 445"/>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7" name="Right Bracket 446"/>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8" name="Right Bracket 447"/>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9" name="Right Bracket 448"/>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0" name="Right Bracket 449"/>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1" name="Right Bracket 450"/>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2" name="Right Bracket 451"/>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3" name="Right Bracket 452"/>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4" name="Right Bracket 453"/>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5" name="Right Bracket 454"/>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6" name="Right Bracket 455"/>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7" name="Right Bracket 456"/>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8" name="Right Bracket 457"/>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410" name="Straight Connector 409"/>
          <p:cNvCxnSpPr/>
          <p:nvPr/>
        </p:nvCxnSpPr>
        <p:spPr>
          <a:xfrm>
            <a:off x="187758" y="2043610"/>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1" name="Straight Connector 410"/>
          <p:cNvCxnSpPr/>
          <p:nvPr/>
        </p:nvCxnSpPr>
        <p:spPr>
          <a:xfrm>
            <a:off x="8865220" y="2026724"/>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2" name="Straight Connector 411"/>
          <p:cNvCxnSpPr/>
          <p:nvPr/>
        </p:nvCxnSpPr>
        <p:spPr>
          <a:xfrm>
            <a:off x="4802839" y="202819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4" name="Straight Connector 413"/>
          <p:cNvCxnSpPr/>
          <p:nvPr/>
        </p:nvCxnSpPr>
        <p:spPr>
          <a:xfrm>
            <a:off x="2893176" y="2007286"/>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5" name="Straight Connector 414"/>
          <p:cNvCxnSpPr/>
          <p:nvPr/>
        </p:nvCxnSpPr>
        <p:spPr>
          <a:xfrm>
            <a:off x="1536816" y="2012384"/>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416" name="TextBox 415"/>
          <p:cNvSpPr txBox="1"/>
          <p:nvPr/>
        </p:nvSpPr>
        <p:spPr>
          <a:xfrm>
            <a:off x="594897" y="2007286"/>
            <a:ext cx="897814" cy="307777"/>
          </a:xfrm>
          <a:prstGeom prst="rect">
            <a:avLst/>
          </a:prstGeom>
          <a:noFill/>
        </p:spPr>
        <p:txBody>
          <a:bodyPr wrap="none" rtlCol="0">
            <a:spAutoFit/>
          </a:bodyPr>
          <a:lstStyle/>
          <a:p>
            <a:r>
              <a:rPr lang="en-US" sz="1400" b="1" dirty="0">
                <a:latin typeface="Times New Roman"/>
                <a:cs typeface="Times New Roman"/>
              </a:rPr>
              <a:t>d</a:t>
            </a:r>
            <a:r>
              <a:rPr lang="en-US" sz="1400" b="1" dirty="0" smtClean="0">
                <a:latin typeface="Times New Roman"/>
                <a:cs typeface="Times New Roman"/>
              </a:rPr>
              <a:t>ata type</a:t>
            </a:r>
            <a:endParaRPr lang="en-US" sz="1400" b="1" dirty="0">
              <a:latin typeface="Times New Roman"/>
              <a:cs typeface="Times New Roman"/>
            </a:endParaRPr>
          </a:p>
        </p:txBody>
      </p:sp>
      <p:sp>
        <p:nvSpPr>
          <p:cNvPr id="417" name="TextBox 416"/>
          <p:cNvSpPr txBox="1"/>
          <p:nvPr/>
        </p:nvSpPr>
        <p:spPr>
          <a:xfrm>
            <a:off x="3414079" y="2007286"/>
            <a:ext cx="787395" cy="307777"/>
          </a:xfrm>
          <a:prstGeom prst="rect">
            <a:avLst/>
          </a:prstGeom>
          <a:noFill/>
        </p:spPr>
        <p:txBody>
          <a:bodyPr wrap="none" rtlCol="0">
            <a:spAutoFit/>
          </a:bodyPr>
          <a:lstStyle/>
          <a:p>
            <a:r>
              <a:rPr lang="en-US" sz="1400" b="1" dirty="0" smtClean="0">
                <a:latin typeface="Times New Roman"/>
                <a:cs typeface="Times New Roman"/>
              </a:rPr>
              <a:t>channel</a:t>
            </a:r>
            <a:endParaRPr lang="en-US" sz="1400" b="1" dirty="0">
              <a:latin typeface="Times New Roman"/>
              <a:cs typeface="Times New Roman"/>
            </a:endParaRPr>
          </a:p>
        </p:txBody>
      </p:sp>
      <p:sp>
        <p:nvSpPr>
          <p:cNvPr id="419" name="TextBox 418"/>
          <p:cNvSpPr txBox="1"/>
          <p:nvPr/>
        </p:nvSpPr>
        <p:spPr>
          <a:xfrm>
            <a:off x="2001150" y="2026724"/>
            <a:ext cx="453970" cy="307777"/>
          </a:xfrm>
          <a:prstGeom prst="rect">
            <a:avLst/>
          </a:prstGeom>
          <a:noFill/>
        </p:spPr>
        <p:txBody>
          <a:bodyPr wrap="none" rtlCol="0">
            <a:spAutoFit/>
          </a:bodyPr>
          <a:lstStyle/>
          <a:p>
            <a:r>
              <a:rPr lang="en-US" sz="1400" b="1" dirty="0" smtClean="0">
                <a:latin typeface="Times New Roman"/>
                <a:cs typeface="Times New Roman"/>
              </a:rPr>
              <a:t>slot</a:t>
            </a:r>
            <a:endParaRPr lang="en-US" sz="1400" b="1" dirty="0">
              <a:latin typeface="Times New Roman"/>
              <a:cs typeface="Times New Roman"/>
            </a:endParaRPr>
          </a:p>
        </p:txBody>
      </p:sp>
      <p:sp>
        <p:nvSpPr>
          <p:cNvPr id="420" name="TextBox 419"/>
          <p:cNvSpPr txBox="1"/>
          <p:nvPr/>
        </p:nvSpPr>
        <p:spPr>
          <a:xfrm>
            <a:off x="1810485" y="4060462"/>
            <a:ext cx="980419" cy="307777"/>
          </a:xfrm>
          <a:prstGeom prst="rect">
            <a:avLst/>
          </a:prstGeom>
          <a:noFill/>
        </p:spPr>
        <p:txBody>
          <a:bodyPr wrap="none" rtlCol="0">
            <a:spAutoFit/>
          </a:bodyPr>
          <a:lstStyle/>
          <a:p>
            <a:r>
              <a:rPr lang="en-US" sz="1400" b="1" dirty="0">
                <a:latin typeface="Times New Roman"/>
                <a:cs typeface="Times New Roman"/>
              </a:rPr>
              <a:t>p</a:t>
            </a:r>
            <a:r>
              <a:rPr lang="en-US" sz="1400" b="1" dirty="0" smtClean="0">
                <a:latin typeface="Times New Roman"/>
                <a:cs typeface="Times New Roman"/>
              </a:rPr>
              <a:t>ulse time</a:t>
            </a:r>
            <a:endParaRPr lang="en-US" sz="1400" b="1" dirty="0">
              <a:latin typeface="Times New Roman"/>
              <a:cs typeface="Times New Roman"/>
            </a:endParaRPr>
          </a:p>
        </p:txBody>
      </p:sp>
      <p:sp>
        <p:nvSpPr>
          <p:cNvPr id="421" name="TextBox 420"/>
          <p:cNvSpPr txBox="1"/>
          <p:nvPr/>
        </p:nvSpPr>
        <p:spPr>
          <a:xfrm>
            <a:off x="1939735" y="4519083"/>
            <a:ext cx="614264" cy="230832"/>
          </a:xfrm>
          <a:prstGeom prst="rect">
            <a:avLst/>
          </a:prstGeom>
          <a:noFill/>
        </p:spPr>
        <p:txBody>
          <a:bodyPr wrap="none" rtlCol="0">
            <a:spAutoFit/>
          </a:bodyPr>
          <a:lstStyle/>
          <a:p>
            <a:r>
              <a:rPr lang="en-US" sz="900" dirty="0" smtClean="0">
                <a:latin typeface="Arial Black"/>
                <a:cs typeface="Arial Black"/>
              </a:rPr>
              <a:t>14 bits</a:t>
            </a:r>
            <a:endParaRPr lang="en-US" sz="900" dirty="0">
              <a:latin typeface="Arial Black"/>
              <a:cs typeface="Arial Black"/>
            </a:endParaRPr>
          </a:p>
        </p:txBody>
      </p:sp>
      <p:sp>
        <p:nvSpPr>
          <p:cNvPr id="422" name="TextBox 421"/>
          <p:cNvSpPr txBox="1"/>
          <p:nvPr/>
        </p:nvSpPr>
        <p:spPr>
          <a:xfrm>
            <a:off x="1994978" y="2460605"/>
            <a:ext cx="537283" cy="230832"/>
          </a:xfrm>
          <a:prstGeom prst="rect">
            <a:avLst/>
          </a:prstGeom>
          <a:noFill/>
        </p:spPr>
        <p:txBody>
          <a:bodyPr wrap="none" rtlCol="0">
            <a:spAutoFit/>
          </a:bodyPr>
          <a:lstStyle/>
          <a:p>
            <a:r>
              <a:rPr lang="en-US" sz="900" dirty="0" smtClean="0">
                <a:latin typeface="Arial Black"/>
                <a:cs typeface="Arial Black"/>
              </a:rPr>
              <a:t>5 bits</a:t>
            </a:r>
            <a:endParaRPr lang="en-US" sz="900" dirty="0">
              <a:latin typeface="Arial Black"/>
              <a:cs typeface="Arial Black"/>
            </a:endParaRPr>
          </a:p>
        </p:txBody>
      </p:sp>
      <p:sp>
        <p:nvSpPr>
          <p:cNvPr id="424" name="TextBox 423"/>
          <p:cNvSpPr txBox="1"/>
          <p:nvPr/>
        </p:nvSpPr>
        <p:spPr>
          <a:xfrm>
            <a:off x="3506684" y="2465907"/>
            <a:ext cx="537283" cy="230832"/>
          </a:xfrm>
          <a:prstGeom prst="rect">
            <a:avLst/>
          </a:prstGeom>
          <a:noFill/>
        </p:spPr>
        <p:txBody>
          <a:bodyPr wrap="none" rtlCol="0">
            <a:spAutoFit/>
          </a:bodyPr>
          <a:lstStyle/>
          <a:p>
            <a:r>
              <a:rPr lang="en-US" sz="900" dirty="0" smtClean="0">
                <a:latin typeface="Arial Black"/>
                <a:cs typeface="Arial Black"/>
              </a:rPr>
              <a:t>7 bits</a:t>
            </a:r>
            <a:endParaRPr lang="en-US" sz="900" dirty="0">
              <a:latin typeface="Arial Black"/>
              <a:cs typeface="Arial Black"/>
            </a:endParaRPr>
          </a:p>
        </p:txBody>
      </p:sp>
      <p:sp>
        <p:nvSpPr>
          <p:cNvPr id="425" name="TextBox 424"/>
          <p:cNvSpPr txBox="1"/>
          <p:nvPr/>
        </p:nvSpPr>
        <p:spPr>
          <a:xfrm>
            <a:off x="705199" y="2465907"/>
            <a:ext cx="537283" cy="230832"/>
          </a:xfrm>
          <a:prstGeom prst="rect">
            <a:avLst/>
          </a:prstGeom>
          <a:noFill/>
        </p:spPr>
        <p:txBody>
          <a:bodyPr wrap="none" rtlCol="0">
            <a:spAutoFit/>
          </a:bodyPr>
          <a:lstStyle/>
          <a:p>
            <a:r>
              <a:rPr lang="en-US" sz="900" dirty="0" smtClean="0">
                <a:latin typeface="Arial Black"/>
                <a:cs typeface="Arial Black"/>
              </a:rPr>
              <a:t>4 bits</a:t>
            </a:r>
            <a:endParaRPr lang="en-US" sz="900" dirty="0">
              <a:latin typeface="Arial Black"/>
              <a:cs typeface="Arial Black"/>
            </a:endParaRPr>
          </a:p>
        </p:txBody>
      </p:sp>
      <p:sp>
        <p:nvSpPr>
          <p:cNvPr id="426" name="TextBox 425"/>
          <p:cNvSpPr txBox="1"/>
          <p:nvPr/>
        </p:nvSpPr>
        <p:spPr>
          <a:xfrm>
            <a:off x="76613" y="2465907"/>
            <a:ext cx="466782" cy="230832"/>
          </a:xfrm>
          <a:prstGeom prst="rect">
            <a:avLst/>
          </a:prstGeom>
          <a:noFill/>
        </p:spPr>
        <p:txBody>
          <a:bodyPr wrap="none" rtlCol="0">
            <a:spAutoFit/>
          </a:bodyPr>
          <a:lstStyle/>
          <a:p>
            <a:r>
              <a:rPr lang="en-US" sz="900" dirty="0" smtClean="0">
                <a:latin typeface="Arial Black"/>
                <a:cs typeface="Arial Black"/>
              </a:rPr>
              <a:t>1 bit</a:t>
            </a:r>
            <a:endParaRPr lang="en-US" sz="900" dirty="0">
              <a:latin typeface="Arial Black"/>
              <a:cs typeface="Arial Black"/>
            </a:endParaRPr>
          </a:p>
        </p:txBody>
      </p:sp>
      <p:grpSp>
        <p:nvGrpSpPr>
          <p:cNvPr id="492" name="Group 491"/>
          <p:cNvGrpSpPr/>
          <p:nvPr/>
        </p:nvGrpSpPr>
        <p:grpSpPr>
          <a:xfrm>
            <a:off x="181423" y="3906036"/>
            <a:ext cx="8677461" cy="188302"/>
            <a:chOff x="192455" y="1494562"/>
            <a:chExt cx="9442707" cy="190992"/>
          </a:xfrm>
        </p:grpSpPr>
        <p:sp>
          <p:nvSpPr>
            <p:cNvPr id="545" name="Right Bracket 544"/>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6" name="Right Bracket 545"/>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7" name="Right Bracket 546"/>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8" name="Right Bracket 547"/>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9" name="Right Bracket 548"/>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0" name="Right Bracket 549"/>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1" name="Right Bracket 550"/>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2" name="Right Bracket 551"/>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3" name="Right Bracket 552"/>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4" name="Right Bracket 553"/>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5" name="Right Bracket 554"/>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6" name="Right Bracket 555"/>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7" name="Right Bracket 556"/>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8" name="Right Bracket 557"/>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9" name="Right Bracket 558"/>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0" name="Right Bracket 559"/>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1" name="Right Bracket 560"/>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2" name="Right Bracket 561"/>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3" name="Right Bracket 562"/>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4" name="Right Bracket 563"/>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5" name="Right Bracket 564"/>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6" name="Right Bracket 565"/>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7" name="Right Bracket 566"/>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8" name="Right Bracket 567"/>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9" name="Right Bracket 568"/>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0" name="Right Bracket 569"/>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1" name="Right Bracket 570"/>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2" name="Right Bracket 571"/>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3" name="Right Bracket 572"/>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4" name="Right Bracket 573"/>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5" name="Right Bracket 574"/>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6" name="Right Bracket 575"/>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93" name="TextBox 492"/>
          <p:cNvSpPr txBox="1"/>
          <p:nvPr/>
        </p:nvSpPr>
        <p:spPr>
          <a:xfrm>
            <a:off x="8589559" y="3610906"/>
            <a:ext cx="275661" cy="307777"/>
          </a:xfrm>
          <a:prstGeom prst="rect">
            <a:avLst/>
          </a:prstGeom>
          <a:noFill/>
        </p:spPr>
        <p:txBody>
          <a:bodyPr wrap="none" rtlCol="0">
            <a:spAutoFit/>
          </a:bodyPr>
          <a:lstStyle/>
          <a:p>
            <a:r>
              <a:rPr lang="en-US" sz="1400" dirty="0" smtClean="0"/>
              <a:t>0</a:t>
            </a:r>
            <a:endParaRPr lang="en-US" sz="1400" dirty="0"/>
          </a:p>
        </p:txBody>
      </p:sp>
      <p:sp>
        <p:nvSpPr>
          <p:cNvPr id="494" name="TextBox 493"/>
          <p:cNvSpPr txBox="1"/>
          <p:nvPr/>
        </p:nvSpPr>
        <p:spPr>
          <a:xfrm>
            <a:off x="170403" y="3610906"/>
            <a:ext cx="366657" cy="307777"/>
          </a:xfrm>
          <a:prstGeom prst="rect">
            <a:avLst/>
          </a:prstGeom>
          <a:noFill/>
        </p:spPr>
        <p:txBody>
          <a:bodyPr wrap="none" rtlCol="0">
            <a:spAutoFit/>
          </a:bodyPr>
          <a:lstStyle/>
          <a:p>
            <a:r>
              <a:rPr lang="en-US" sz="1400" dirty="0" smtClean="0"/>
              <a:t>31</a:t>
            </a:r>
            <a:endParaRPr lang="en-US" sz="1400" dirty="0"/>
          </a:p>
        </p:txBody>
      </p:sp>
      <p:sp>
        <p:nvSpPr>
          <p:cNvPr id="495" name="TextBox 494"/>
          <p:cNvSpPr txBox="1"/>
          <p:nvPr/>
        </p:nvSpPr>
        <p:spPr>
          <a:xfrm>
            <a:off x="7506870" y="3610906"/>
            <a:ext cx="275661" cy="307777"/>
          </a:xfrm>
          <a:prstGeom prst="rect">
            <a:avLst/>
          </a:prstGeom>
          <a:noFill/>
        </p:spPr>
        <p:txBody>
          <a:bodyPr wrap="none" rtlCol="0">
            <a:spAutoFit/>
          </a:bodyPr>
          <a:lstStyle/>
          <a:p>
            <a:r>
              <a:rPr lang="en-US" sz="1400" dirty="0" smtClean="0"/>
              <a:t>4</a:t>
            </a:r>
            <a:endParaRPr lang="en-US" sz="1400" dirty="0"/>
          </a:p>
        </p:txBody>
      </p:sp>
      <p:sp>
        <p:nvSpPr>
          <p:cNvPr id="496" name="TextBox 495"/>
          <p:cNvSpPr txBox="1"/>
          <p:nvPr/>
        </p:nvSpPr>
        <p:spPr>
          <a:xfrm>
            <a:off x="6424181" y="3610906"/>
            <a:ext cx="275661" cy="307777"/>
          </a:xfrm>
          <a:prstGeom prst="rect">
            <a:avLst/>
          </a:prstGeom>
          <a:noFill/>
        </p:spPr>
        <p:txBody>
          <a:bodyPr wrap="none" rtlCol="0">
            <a:spAutoFit/>
          </a:bodyPr>
          <a:lstStyle/>
          <a:p>
            <a:r>
              <a:rPr lang="en-US" sz="1400" dirty="0" smtClean="0"/>
              <a:t>8</a:t>
            </a:r>
            <a:endParaRPr lang="en-US" sz="1400" dirty="0"/>
          </a:p>
        </p:txBody>
      </p:sp>
      <p:sp>
        <p:nvSpPr>
          <p:cNvPr id="497" name="TextBox 496"/>
          <p:cNvSpPr txBox="1"/>
          <p:nvPr/>
        </p:nvSpPr>
        <p:spPr>
          <a:xfrm>
            <a:off x="5305470" y="3610906"/>
            <a:ext cx="366657" cy="307777"/>
          </a:xfrm>
          <a:prstGeom prst="rect">
            <a:avLst/>
          </a:prstGeom>
          <a:noFill/>
        </p:spPr>
        <p:txBody>
          <a:bodyPr wrap="none" rtlCol="0">
            <a:spAutoFit/>
          </a:bodyPr>
          <a:lstStyle/>
          <a:p>
            <a:r>
              <a:rPr lang="en-US" sz="1400" dirty="0" smtClean="0"/>
              <a:t>12</a:t>
            </a:r>
            <a:endParaRPr lang="en-US" sz="1400" dirty="0"/>
          </a:p>
        </p:txBody>
      </p:sp>
      <p:sp>
        <p:nvSpPr>
          <p:cNvPr id="498" name="TextBox 497"/>
          <p:cNvSpPr txBox="1"/>
          <p:nvPr/>
        </p:nvSpPr>
        <p:spPr>
          <a:xfrm>
            <a:off x="4199297" y="3610906"/>
            <a:ext cx="366657" cy="307777"/>
          </a:xfrm>
          <a:prstGeom prst="rect">
            <a:avLst/>
          </a:prstGeom>
          <a:noFill/>
        </p:spPr>
        <p:txBody>
          <a:bodyPr wrap="none" rtlCol="0">
            <a:spAutoFit/>
          </a:bodyPr>
          <a:lstStyle/>
          <a:p>
            <a:r>
              <a:rPr lang="en-US" sz="1400" dirty="0" smtClean="0"/>
              <a:t>16</a:t>
            </a:r>
          </a:p>
        </p:txBody>
      </p:sp>
      <p:sp>
        <p:nvSpPr>
          <p:cNvPr id="499" name="TextBox 498"/>
          <p:cNvSpPr txBox="1"/>
          <p:nvPr/>
        </p:nvSpPr>
        <p:spPr>
          <a:xfrm>
            <a:off x="3140027" y="3610906"/>
            <a:ext cx="366657" cy="307777"/>
          </a:xfrm>
          <a:prstGeom prst="rect">
            <a:avLst/>
          </a:prstGeom>
          <a:noFill/>
        </p:spPr>
        <p:txBody>
          <a:bodyPr wrap="none" rtlCol="0">
            <a:spAutoFit/>
          </a:bodyPr>
          <a:lstStyle/>
          <a:p>
            <a:r>
              <a:rPr lang="en-US" sz="1400" dirty="0" smtClean="0"/>
              <a:t>20</a:t>
            </a:r>
            <a:endParaRPr lang="en-US" sz="1400" dirty="0"/>
          </a:p>
        </p:txBody>
      </p:sp>
      <p:sp>
        <p:nvSpPr>
          <p:cNvPr id="500" name="TextBox 499"/>
          <p:cNvSpPr txBox="1"/>
          <p:nvPr/>
        </p:nvSpPr>
        <p:spPr>
          <a:xfrm>
            <a:off x="2020031" y="3610906"/>
            <a:ext cx="366657" cy="307777"/>
          </a:xfrm>
          <a:prstGeom prst="rect">
            <a:avLst/>
          </a:prstGeom>
          <a:noFill/>
        </p:spPr>
        <p:txBody>
          <a:bodyPr wrap="none" rtlCol="0">
            <a:spAutoFit/>
          </a:bodyPr>
          <a:lstStyle/>
          <a:p>
            <a:r>
              <a:rPr lang="en-US" sz="1400" dirty="0" smtClean="0"/>
              <a:t>24</a:t>
            </a:r>
            <a:endParaRPr lang="en-US" sz="1400" dirty="0"/>
          </a:p>
        </p:txBody>
      </p:sp>
      <p:sp>
        <p:nvSpPr>
          <p:cNvPr id="501" name="TextBox 500"/>
          <p:cNvSpPr txBox="1"/>
          <p:nvPr/>
        </p:nvSpPr>
        <p:spPr>
          <a:xfrm>
            <a:off x="946471" y="3610906"/>
            <a:ext cx="366657" cy="307777"/>
          </a:xfrm>
          <a:prstGeom prst="rect">
            <a:avLst/>
          </a:prstGeom>
          <a:noFill/>
        </p:spPr>
        <p:txBody>
          <a:bodyPr wrap="none" rtlCol="0">
            <a:spAutoFit/>
          </a:bodyPr>
          <a:lstStyle/>
          <a:p>
            <a:r>
              <a:rPr lang="en-US" sz="1400" dirty="0" smtClean="0"/>
              <a:t>28</a:t>
            </a:r>
            <a:endParaRPr lang="en-US" sz="1400" dirty="0"/>
          </a:p>
        </p:txBody>
      </p:sp>
      <p:sp>
        <p:nvSpPr>
          <p:cNvPr id="502" name="TextBox 501"/>
          <p:cNvSpPr txBox="1"/>
          <p:nvPr/>
        </p:nvSpPr>
        <p:spPr>
          <a:xfrm>
            <a:off x="166405" y="4058015"/>
            <a:ext cx="274434" cy="307777"/>
          </a:xfrm>
          <a:prstGeom prst="rect">
            <a:avLst/>
          </a:prstGeom>
          <a:noFill/>
        </p:spPr>
        <p:txBody>
          <a:bodyPr wrap="none" rtlCol="0">
            <a:spAutoFit/>
          </a:bodyPr>
          <a:lstStyle/>
          <a:p>
            <a:r>
              <a:rPr lang="en-US" sz="1400" b="1" dirty="0" smtClean="0">
                <a:latin typeface="Times New Roman"/>
                <a:cs typeface="Times New Roman"/>
              </a:rPr>
              <a:t>0</a:t>
            </a:r>
            <a:endParaRPr lang="en-US" sz="1400" b="1" dirty="0">
              <a:latin typeface="Times New Roman"/>
              <a:cs typeface="Times New Roman"/>
            </a:endParaRPr>
          </a:p>
        </p:txBody>
      </p:sp>
      <p:cxnSp>
        <p:nvCxnSpPr>
          <p:cNvPr id="503" name="Straight Connector 502"/>
          <p:cNvCxnSpPr/>
          <p:nvPr/>
        </p:nvCxnSpPr>
        <p:spPr>
          <a:xfrm>
            <a:off x="456134" y="4060462"/>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grpSp>
        <p:nvGrpSpPr>
          <p:cNvPr id="504" name="Group 503"/>
          <p:cNvGrpSpPr/>
          <p:nvPr/>
        </p:nvGrpSpPr>
        <p:grpSpPr>
          <a:xfrm rot="10800000">
            <a:off x="182810" y="4328333"/>
            <a:ext cx="8677461" cy="188302"/>
            <a:chOff x="192455" y="1494562"/>
            <a:chExt cx="9442707" cy="190992"/>
          </a:xfrm>
        </p:grpSpPr>
        <p:sp>
          <p:nvSpPr>
            <p:cNvPr id="513" name="Right Bracket 512"/>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4" name="Right Bracket 513"/>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5" name="Right Bracket 514"/>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6" name="Right Bracket 515"/>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7" name="Right Bracket 516"/>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8" name="Right Bracket 517"/>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9" name="Right Bracket 518"/>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0" name="Right Bracket 519"/>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1" name="Right Bracket 520"/>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2" name="Right Bracket 521"/>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3" name="Right Bracket 522"/>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4" name="Right Bracket 523"/>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5" name="Right Bracket 524"/>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6" name="Right Bracket 525"/>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7" name="Right Bracket 526"/>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8" name="Right Bracket 527"/>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9" name="Right Bracket 528"/>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0" name="Right Bracket 529"/>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1" name="Right Bracket 530"/>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2" name="Right Bracket 531"/>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3" name="Right Bracket 532"/>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4" name="Right Bracket 533"/>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5" name="Right Bracket 534"/>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6" name="Right Bracket 535"/>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7" name="Right Bracket 536"/>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8" name="Right Bracket 537"/>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9" name="Right Bracket 538"/>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0" name="Right Bracket 539"/>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1" name="Right Bracket 540"/>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2" name="Right Bracket 541"/>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3" name="Right Bracket 542"/>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4" name="Right Bracket 543"/>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505" name="Straight Connector 504"/>
          <p:cNvCxnSpPr/>
          <p:nvPr/>
        </p:nvCxnSpPr>
        <p:spPr>
          <a:xfrm>
            <a:off x="181423" y="4094339"/>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506" name="Straight Connector 505"/>
          <p:cNvCxnSpPr/>
          <p:nvPr/>
        </p:nvCxnSpPr>
        <p:spPr>
          <a:xfrm>
            <a:off x="8858885" y="407745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508" name="TextBox 507"/>
          <p:cNvSpPr txBox="1"/>
          <p:nvPr/>
        </p:nvSpPr>
        <p:spPr>
          <a:xfrm>
            <a:off x="5837632" y="2007286"/>
            <a:ext cx="1905076" cy="307777"/>
          </a:xfrm>
          <a:prstGeom prst="rect">
            <a:avLst/>
          </a:prstGeom>
          <a:noFill/>
        </p:spPr>
        <p:txBody>
          <a:bodyPr wrap="none" rtlCol="0">
            <a:spAutoFit/>
          </a:bodyPr>
          <a:lstStyle/>
          <a:p>
            <a:r>
              <a:rPr lang="en-US" sz="1400" b="1" dirty="0">
                <a:latin typeface="Times New Roman"/>
                <a:cs typeface="Times New Roman"/>
              </a:rPr>
              <a:t>q</a:t>
            </a:r>
            <a:r>
              <a:rPr lang="en-US" sz="1400" b="1" dirty="0" smtClean="0">
                <a:latin typeface="Times New Roman"/>
                <a:cs typeface="Times New Roman"/>
              </a:rPr>
              <a:t>uality factor/pedestal</a:t>
            </a:r>
            <a:endParaRPr lang="en-US" sz="1400" b="1" dirty="0">
              <a:latin typeface="Times New Roman"/>
              <a:cs typeface="Times New Roman"/>
            </a:endParaRPr>
          </a:p>
        </p:txBody>
      </p:sp>
      <p:sp>
        <p:nvSpPr>
          <p:cNvPr id="509" name="TextBox 508"/>
          <p:cNvSpPr txBox="1"/>
          <p:nvPr/>
        </p:nvSpPr>
        <p:spPr>
          <a:xfrm>
            <a:off x="5618540" y="4058015"/>
            <a:ext cx="1239818" cy="307777"/>
          </a:xfrm>
          <a:prstGeom prst="rect">
            <a:avLst/>
          </a:prstGeom>
          <a:noFill/>
        </p:spPr>
        <p:txBody>
          <a:bodyPr wrap="none" rtlCol="0">
            <a:spAutoFit/>
          </a:bodyPr>
          <a:lstStyle/>
          <a:p>
            <a:r>
              <a:rPr lang="en-US" sz="1400" b="1" dirty="0" smtClean="0">
                <a:latin typeface="Times New Roman"/>
                <a:cs typeface="Times New Roman"/>
              </a:rPr>
              <a:t>pulse integral</a:t>
            </a:r>
            <a:endParaRPr lang="en-US" sz="1400" b="1" dirty="0">
              <a:latin typeface="Times New Roman"/>
              <a:cs typeface="Times New Roman"/>
            </a:endParaRPr>
          </a:p>
        </p:txBody>
      </p:sp>
      <p:sp>
        <p:nvSpPr>
          <p:cNvPr id="510" name="TextBox 509"/>
          <p:cNvSpPr txBox="1"/>
          <p:nvPr/>
        </p:nvSpPr>
        <p:spPr>
          <a:xfrm>
            <a:off x="5887864" y="4516636"/>
            <a:ext cx="614264" cy="230832"/>
          </a:xfrm>
          <a:prstGeom prst="rect">
            <a:avLst/>
          </a:prstGeom>
          <a:noFill/>
        </p:spPr>
        <p:txBody>
          <a:bodyPr wrap="none" rtlCol="0">
            <a:spAutoFit/>
          </a:bodyPr>
          <a:lstStyle/>
          <a:p>
            <a:r>
              <a:rPr lang="en-US" sz="900" dirty="0" smtClean="0">
                <a:latin typeface="Arial Black"/>
                <a:cs typeface="Arial Black"/>
              </a:rPr>
              <a:t>17 bits</a:t>
            </a:r>
            <a:endParaRPr lang="en-US" sz="900" dirty="0">
              <a:latin typeface="Arial Black"/>
              <a:cs typeface="Arial Black"/>
            </a:endParaRPr>
          </a:p>
        </p:txBody>
      </p:sp>
      <p:sp>
        <p:nvSpPr>
          <p:cNvPr id="511" name="TextBox 510"/>
          <p:cNvSpPr txBox="1"/>
          <p:nvPr/>
        </p:nvSpPr>
        <p:spPr>
          <a:xfrm>
            <a:off x="6431902" y="2482250"/>
            <a:ext cx="614264" cy="230832"/>
          </a:xfrm>
          <a:prstGeom prst="rect">
            <a:avLst/>
          </a:prstGeom>
          <a:noFill/>
        </p:spPr>
        <p:txBody>
          <a:bodyPr wrap="none" rtlCol="0">
            <a:spAutoFit/>
          </a:bodyPr>
          <a:lstStyle/>
          <a:p>
            <a:r>
              <a:rPr lang="en-US" sz="900" dirty="0" smtClean="0">
                <a:latin typeface="Arial Black"/>
                <a:cs typeface="Arial Black"/>
              </a:rPr>
              <a:t>15 bits</a:t>
            </a:r>
            <a:endParaRPr lang="en-US" sz="900" dirty="0">
              <a:latin typeface="Arial Black"/>
              <a:cs typeface="Arial Black"/>
            </a:endParaRPr>
          </a:p>
        </p:txBody>
      </p:sp>
      <p:sp>
        <p:nvSpPr>
          <p:cNvPr id="512" name="TextBox 511"/>
          <p:cNvSpPr txBox="1"/>
          <p:nvPr/>
        </p:nvSpPr>
        <p:spPr>
          <a:xfrm>
            <a:off x="70278" y="4516636"/>
            <a:ext cx="466782" cy="230832"/>
          </a:xfrm>
          <a:prstGeom prst="rect">
            <a:avLst/>
          </a:prstGeom>
          <a:noFill/>
        </p:spPr>
        <p:txBody>
          <a:bodyPr wrap="none" rtlCol="0">
            <a:spAutoFit/>
          </a:bodyPr>
          <a:lstStyle/>
          <a:p>
            <a:r>
              <a:rPr lang="en-US" sz="900" dirty="0" smtClean="0">
                <a:latin typeface="Arial Black"/>
                <a:cs typeface="Arial Black"/>
              </a:rPr>
              <a:t>1 bit</a:t>
            </a:r>
            <a:endParaRPr lang="en-US" sz="900" dirty="0">
              <a:latin typeface="Arial Black"/>
              <a:cs typeface="Arial Black"/>
            </a:endParaRPr>
          </a:p>
        </p:txBody>
      </p:sp>
      <p:sp>
        <p:nvSpPr>
          <p:cNvPr id="577" name="TextBox 576"/>
          <p:cNvSpPr txBox="1"/>
          <p:nvPr/>
        </p:nvSpPr>
        <p:spPr>
          <a:xfrm>
            <a:off x="155234" y="1200322"/>
            <a:ext cx="1132454" cy="369332"/>
          </a:xfrm>
          <a:prstGeom prst="rect">
            <a:avLst/>
          </a:prstGeom>
          <a:noFill/>
        </p:spPr>
        <p:txBody>
          <a:bodyPr wrap="none" rtlCol="0">
            <a:spAutoFit/>
          </a:bodyPr>
          <a:lstStyle/>
          <a:p>
            <a:r>
              <a:rPr lang="en-US" u="sng" dirty="0" smtClean="0"/>
              <a:t>First word</a:t>
            </a:r>
            <a:endParaRPr lang="en-US" u="sng" dirty="0"/>
          </a:p>
        </p:txBody>
      </p:sp>
      <p:sp>
        <p:nvSpPr>
          <p:cNvPr id="578" name="TextBox 577"/>
          <p:cNvSpPr txBox="1"/>
          <p:nvPr/>
        </p:nvSpPr>
        <p:spPr>
          <a:xfrm>
            <a:off x="189145" y="3162884"/>
            <a:ext cx="1408145" cy="369332"/>
          </a:xfrm>
          <a:prstGeom prst="rect">
            <a:avLst/>
          </a:prstGeom>
          <a:noFill/>
        </p:spPr>
        <p:txBody>
          <a:bodyPr wrap="none" rtlCol="0">
            <a:spAutoFit/>
          </a:bodyPr>
          <a:lstStyle/>
          <a:p>
            <a:r>
              <a:rPr lang="en-US" u="sng" dirty="0" smtClean="0"/>
              <a:t>Second word</a:t>
            </a:r>
            <a:endParaRPr lang="en-US" u="sng" dirty="0"/>
          </a:p>
        </p:txBody>
      </p:sp>
      <p:sp>
        <p:nvSpPr>
          <p:cNvPr id="579" name="TextBox 578"/>
          <p:cNvSpPr txBox="1"/>
          <p:nvPr/>
        </p:nvSpPr>
        <p:spPr>
          <a:xfrm>
            <a:off x="4966526" y="369614"/>
            <a:ext cx="3793451" cy="369332"/>
          </a:xfrm>
          <a:prstGeom prst="rect">
            <a:avLst/>
          </a:prstGeom>
          <a:noFill/>
        </p:spPr>
        <p:txBody>
          <a:bodyPr wrap="none" rtlCol="0">
            <a:spAutoFit/>
          </a:bodyPr>
          <a:lstStyle/>
          <a:p>
            <a:r>
              <a:rPr lang="en-US" dirty="0" smtClean="0"/>
              <a:t>Option 1e: Coupled words w/ pedestal</a:t>
            </a:r>
            <a:endParaRPr lang="en-US" dirty="0"/>
          </a:p>
        </p:txBody>
      </p:sp>
      <p:cxnSp>
        <p:nvCxnSpPr>
          <p:cNvPr id="580" name="Straight Connector 579"/>
          <p:cNvCxnSpPr/>
          <p:nvPr/>
        </p:nvCxnSpPr>
        <p:spPr>
          <a:xfrm>
            <a:off x="4245190" y="407745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1492711" y="5055047"/>
            <a:ext cx="6452471" cy="1200329"/>
          </a:xfrm>
          <a:prstGeom prst="rect">
            <a:avLst/>
          </a:prstGeom>
          <a:noFill/>
        </p:spPr>
        <p:txBody>
          <a:bodyPr wrap="square" rtlCol="0">
            <a:spAutoFit/>
          </a:bodyPr>
          <a:lstStyle/>
          <a:p>
            <a:r>
              <a:rPr lang="en-US" dirty="0" smtClean="0"/>
              <a:t>The quality factor/pedestal value will be used to hold some combination of quality factor and pedestal. The exact assignment of bits for these will be worked out by Naomi who has developed the algorithm for identifying pulses and extracting times.</a:t>
            </a:r>
            <a:endParaRPr lang="en-US" dirty="0"/>
          </a:p>
        </p:txBody>
      </p:sp>
    </p:spTree>
    <p:extLst>
      <p:ext uri="{BB962C8B-B14F-4D97-AF65-F5344CB8AC3E}">
        <p14:creationId xmlns:p14="http://schemas.microsoft.com/office/powerpoint/2010/main" val="2849700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7" name="Group 396"/>
          <p:cNvGrpSpPr/>
          <p:nvPr/>
        </p:nvGrpSpPr>
        <p:grpSpPr>
          <a:xfrm>
            <a:off x="187758" y="1855307"/>
            <a:ext cx="8677461" cy="188302"/>
            <a:chOff x="192455" y="1494562"/>
            <a:chExt cx="9442707" cy="190992"/>
          </a:xfrm>
        </p:grpSpPr>
        <p:sp>
          <p:nvSpPr>
            <p:cNvPr id="459" name="Right Bracket 458"/>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0" name="Right Bracket 459"/>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1" name="Right Bracket 460"/>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2" name="Right Bracket 461"/>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3" name="Right Bracket 462"/>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4" name="Right Bracket 463"/>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5" name="Right Bracket 464"/>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6" name="Right Bracket 465"/>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7" name="Right Bracket 466"/>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8" name="Right Bracket 467"/>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9" name="Right Bracket 468"/>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0" name="Right Bracket 469"/>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1" name="Right Bracket 470"/>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2" name="Right Bracket 471"/>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3" name="Right Bracket 472"/>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4" name="Right Bracket 473"/>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5" name="Right Bracket 474"/>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6" name="Right Bracket 475"/>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7" name="Right Bracket 476"/>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8" name="Right Bracket 477"/>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9" name="Right Bracket 478"/>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0" name="Right Bracket 479"/>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1" name="Right Bracket 480"/>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2" name="Right Bracket 481"/>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3" name="Right Bracket 482"/>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4" name="Right Bracket 483"/>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5" name="Right Bracket 484"/>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6" name="Right Bracket 485"/>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7" name="Right Bracket 486"/>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8" name="Right Bracket 487"/>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9" name="Right Bracket 488"/>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90" name="Right Bracket 489"/>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98" name="TextBox 397"/>
          <p:cNvSpPr txBox="1"/>
          <p:nvPr/>
        </p:nvSpPr>
        <p:spPr>
          <a:xfrm>
            <a:off x="8595894" y="1560177"/>
            <a:ext cx="275661" cy="307777"/>
          </a:xfrm>
          <a:prstGeom prst="rect">
            <a:avLst/>
          </a:prstGeom>
          <a:noFill/>
        </p:spPr>
        <p:txBody>
          <a:bodyPr wrap="none" rtlCol="0">
            <a:spAutoFit/>
          </a:bodyPr>
          <a:lstStyle/>
          <a:p>
            <a:r>
              <a:rPr lang="en-US" sz="1400" dirty="0" smtClean="0"/>
              <a:t>0</a:t>
            </a:r>
            <a:endParaRPr lang="en-US" sz="1400" dirty="0"/>
          </a:p>
        </p:txBody>
      </p:sp>
      <p:sp>
        <p:nvSpPr>
          <p:cNvPr id="399" name="TextBox 398"/>
          <p:cNvSpPr txBox="1"/>
          <p:nvPr/>
        </p:nvSpPr>
        <p:spPr>
          <a:xfrm>
            <a:off x="176738" y="1560177"/>
            <a:ext cx="366657" cy="307777"/>
          </a:xfrm>
          <a:prstGeom prst="rect">
            <a:avLst/>
          </a:prstGeom>
          <a:noFill/>
        </p:spPr>
        <p:txBody>
          <a:bodyPr wrap="none" rtlCol="0">
            <a:spAutoFit/>
          </a:bodyPr>
          <a:lstStyle/>
          <a:p>
            <a:r>
              <a:rPr lang="en-US" sz="1400" dirty="0" smtClean="0"/>
              <a:t>31</a:t>
            </a:r>
            <a:endParaRPr lang="en-US" sz="1400" dirty="0"/>
          </a:p>
        </p:txBody>
      </p:sp>
      <p:sp>
        <p:nvSpPr>
          <p:cNvPr id="400" name="TextBox 399"/>
          <p:cNvSpPr txBox="1"/>
          <p:nvPr/>
        </p:nvSpPr>
        <p:spPr>
          <a:xfrm>
            <a:off x="7513205" y="1560177"/>
            <a:ext cx="275661" cy="307777"/>
          </a:xfrm>
          <a:prstGeom prst="rect">
            <a:avLst/>
          </a:prstGeom>
          <a:noFill/>
        </p:spPr>
        <p:txBody>
          <a:bodyPr wrap="none" rtlCol="0">
            <a:spAutoFit/>
          </a:bodyPr>
          <a:lstStyle/>
          <a:p>
            <a:r>
              <a:rPr lang="en-US" sz="1400" dirty="0" smtClean="0"/>
              <a:t>4</a:t>
            </a:r>
            <a:endParaRPr lang="en-US" sz="1400" dirty="0"/>
          </a:p>
        </p:txBody>
      </p:sp>
      <p:sp>
        <p:nvSpPr>
          <p:cNvPr id="401" name="TextBox 400"/>
          <p:cNvSpPr txBox="1"/>
          <p:nvPr/>
        </p:nvSpPr>
        <p:spPr>
          <a:xfrm>
            <a:off x="6430516" y="1560177"/>
            <a:ext cx="275661" cy="307777"/>
          </a:xfrm>
          <a:prstGeom prst="rect">
            <a:avLst/>
          </a:prstGeom>
          <a:noFill/>
        </p:spPr>
        <p:txBody>
          <a:bodyPr wrap="none" rtlCol="0">
            <a:spAutoFit/>
          </a:bodyPr>
          <a:lstStyle/>
          <a:p>
            <a:r>
              <a:rPr lang="en-US" sz="1400" dirty="0" smtClean="0"/>
              <a:t>8</a:t>
            </a:r>
            <a:endParaRPr lang="en-US" sz="1400" dirty="0"/>
          </a:p>
        </p:txBody>
      </p:sp>
      <p:sp>
        <p:nvSpPr>
          <p:cNvPr id="402" name="TextBox 401"/>
          <p:cNvSpPr txBox="1"/>
          <p:nvPr/>
        </p:nvSpPr>
        <p:spPr>
          <a:xfrm>
            <a:off x="5311805" y="1560177"/>
            <a:ext cx="366657" cy="307777"/>
          </a:xfrm>
          <a:prstGeom prst="rect">
            <a:avLst/>
          </a:prstGeom>
          <a:noFill/>
        </p:spPr>
        <p:txBody>
          <a:bodyPr wrap="none" rtlCol="0">
            <a:spAutoFit/>
          </a:bodyPr>
          <a:lstStyle/>
          <a:p>
            <a:r>
              <a:rPr lang="en-US" sz="1400" dirty="0" smtClean="0"/>
              <a:t>12</a:t>
            </a:r>
            <a:endParaRPr lang="en-US" sz="1400" dirty="0"/>
          </a:p>
        </p:txBody>
      </p:sp>
      <p:sp>
        <p:nvSpPr>
          <p:cNvPr id="403" name="TextBox 402"/>
          <p:cNvSpPr txBox="1"/>
          <p:nvPr/>
        </p:nvSpPr>
        <p:spPr>
          <a:xfrm>
            <a:off x="4205632" y="1560177"/>
            <a:ext cx="366657" cy="307777"/>
          </a:xfrm>
          <a:prstGeom prst="rect">
            <a:avLst/>
          </a:prstGeom>
          <a:noFill/>
        </p:spPr>
        <p:txBody>
          <a:bodyPr wrap="none" rtlCol="0">
            <a:spAutoFit/>
          </a:bodyPr>
          <a:lstStyle/>
          <a:p>
            <a:r>
              <a:rPr lang="en-US" sz="1400" dirty="0" smtClean="0"/>
              <a:t>16</a:t>
            </a:r>
          </a:p>
        </p:txBody>
      </p:sp>
      <p:sp>
        <p:nvSpPr>
          <p:cNvPr id="404" name="TextBox 403"/>
          <p:cNvSpPr txBox="1"/>
          <p:nvPr/>
        </p:nvSpPr>
        <p:spPr>
          <a:xfrm>
            <a:off x="3146362" y="1560177"/>
            <a:ext cx="366657" cy="307777"/>
          </a:xfrm>
          <a:prstGeom prst="rect">
            <a:avLst/>
          </a:prstGeom>
          <a:noFill/>
        </p:spPr>
        <p:txBody>
          <a:bodyPr wrap="none" rtlCol="0">
            <a:spAutoFit/>
          </a:bodyPr>
          <a:lstStyle/>
          <a:p>
            <a:r>
              <a:rPr lang="en-US" sz="1400" dirty="0" smtClean="0"/>
              <a:t>20</a:t>
            </a:r>
            <a:endParaRPr lang="en-US" sz="1400" dirty="0"/>
          </a:p>
        </p:txBody>
      </p:sp>
      <p:sp>
        <p:nvSpPr>
          <p:cNvPr id="405" name="TextBox 404"/>
          <p:cNvSpPr txBox="1"/>
          <p:nvPr/>
        </p:nvSpPr>
        <p:spPr>
          <a:xfrm>
            <a:off x="2026366" y="1560177"/>
            <a:ext cx="366657" cy="307777"/>
          </a:xfrm>
          <a:prstGeom prst="rect">
            <a:avLst/>
          </a:prstGeom>
          <a:noFill/>
        </p:spPr>
        <p:txBody>
          <a:bodyPr wrap="none" rtlCol="0">
            <a:spAutoFit/>
          </a:bodyPr>
          <a:lstStyle/>
          <a:p>
            <a:r>
              <a:rPr lang="en-US" sz="1400" dirty="0" smtClean="0"/>
              <a:t>24</a:t>
            </a:r>
            <a:endParaRPr lang="en-US" sz="1400" dirty="0"/>
          </a:p>
        </p:txBody>
      </p:sp>
      <p:sp>
        <p:nvSpPr>
          <p:cNvPr id="406" name="TextBox 405"/>
          <p:cNvSpPr txBox="1"/>
          <p:nvPr/>
        </p:nvSpPr>
        <p:spPr>
          <a:xfrm>
            <a:off x="952806" y="1560177"/>
            <a:ext cx="366657" cy="307777"/>
          </a:xfrm>
          <a:prstGeom prst="rect">
            <a:avLst/>
          </a:prstGeom>
          <a:noFill/>
        </p:spPr>
        <p:txBody>
          <a:bodyPr wrap="none" rtlCol="0">
            <a:spAutoFit/>
          </a:bodyPr>
          <a:lstStyle/>
          <a:p>
            <a:r>
              <a:rPr lang="en-US" sz="1400" dirty="0" smtClean="0"/>
              <a:t>28</a:t>
            </a:r>
            <a:endParaRPr lang="en-US" sz="1400" dirty="0"/>
          </a:p>
        </p:txBody>
      </p:sp>
      <p:sp>
        <p:nvSpPr>
          <p:cNvPr id="407" name="TextBox 406"/>
          <p:cNvSpPr txBox="1"/>
          <p:nvPr/>
        </p:nvSpPr>
        <p:spPr>
          <a:xfrm>
            <a:off x="172740" y="2007286"/>
            <a:ext cx="274434" cy="307777"/>
          </a:xfrm>
          <a:prstGeom prst="rect">
            <a:avLst/>
          </a:prstGeom>
          <a:noFill/>
        </p:spPr>
        <p:txBody>
          <a:bodyPr wrap="none" rtlCol="0">
            <a:spAutoFit/>
          </a:bodyPr>
          <a:lstStyle/>
          <a:p>
            <a:r>
              <a:rPr lang="en-US" sz="1400" b="1" dirty="0" smtClean="0">
                <a:latin typeface="Times New Roman"/>
                <a:cs typeface="Times New Roman"/>
              </a:rPr>
              <a:t>1</a:t>
            </a:r>
            <a:endParaRPr lang="en-US" sz="1400" b="1" dirty="0">
              <a:latin typeface="Times New Roman"/>
              <a:cs typeface="Times New Roman"/>
            </a:endParaRPr>
          </a:p>
        </p:txBody>
      </p:sp>
      <p:cxnSp>
        <p:nvCxnSpPr>
          <p:cNvPr id="408" name="Straight Connector 407"/>
          <p:cNvCxnSpPr/>
          <p:nvPr/>
        </p:nvCxnSpPr>
        <p:spPr>
          <a:xfrm>
            <a:off x="462469" y="200973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grpSp>
        <p:nvGrpSpPr>
          <p:cNvPr id="409" name="Group 408"/>
          <p:cNvGrpSpPr/>
          <p:nvPr/>
        </p:nvGrpSpPr>
        <p:grpSpPr>
          <a:xfrm rot="10800000">
            <a:off x="189145" y="2277604"/>
            <a:ext cx="8677461" cy="188302"/>
            <a:chOff x="192455" y="1494562"/>
            <a:chExt cx="9442707" cy="190992"/>
          </a:xfrm>
        </p:grpSpPr>
        <p:sp>
          <p:nvSpPr>
            <p:cNvPr id="427" name="Right Bracket 426"/>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8" name="Right Bracket 427"/>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9" name="Right Bracket 428"/>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0" name="Right Bracket 429"/>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1" name="Right Bracket 430"/>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2" name="Right Bracket 431"/>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3" name="Right Bracket 432"/>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4" name="Right Bracket 433"/>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5" name="Right Bracket 434"/>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6" name="Right Bracket 435"/>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7" name="Right Bracket 436"/>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8" name="Right Bracket 437"/>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9" name="Right Bracket 438"/>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0" name="Right Bracket 439"/>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1" name="Right Bracket 440"/>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2" name="Right Bracket 441"/>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3" name="Right Bracket 442"/>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4" name="Right Bracket 443"/>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5" name="Right Bracket 444"/>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6" name="Right Bracket 445"/>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7" name="Right Bracket 446"/>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8" name="Right Bracket 447"/>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9" name="Right Bracket 448"/>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0" name="Right Bracket 449"/>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1" name="Right Bracket 450"/>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2" name="Right Bracket 451"/>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3" name="Right Bracket 452"/>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4" name="Right Bracket 453"/>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5" name="Right Bracket 454"/>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6" name="Right Bracket 455"/>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7" name="Right Bracket 456"/>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8" name="Right Bracket 457"/>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410" name="Straight Connector 409"/>
          <p:cNvCxnSpPr/>
          <p:nvPr/>
        </p:nvCxnSpPr>
        <p:spPr>
          <a:xfrm>
            <a:off x="187758" y="2043610"/>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1" name="Straight Connector 410"/>
          <p:cNvCxnSpPr/>
          <p:nvPr/>
        </p:nvCxnSpPr>
        <p:spPr>
          <a:xfrm>
            <a:off x="8865220" y="2026724"/>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2" name="Straight Connector 411"/>
          <p:cNvCxnSpPr/>
          <p:nvPr/>
        </p:nvCxnSpPr>
        <p:spPr>
          <a:xfrm>
            <a:off x="4802839" y="202819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4" name="Straight Connector 413"/>
          <p:cNvCxnSpPr/>
          <p:nvPr/>
        </p:nvCxnSpPr>
        <p:spPr>
          <a:xfrm>
            <a:off x="3437213" y="2026724"/>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415" name="Straight Connector 414"/>
          <p:cNvCxnSpPr/>
          <p:nvPr/>
        </p:nvCxnSpPr>
        <p:spPr>
          <a:xfrm>
            <a:off x="1536816" y="2012384"/>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416" name="TextBox 415"/>
          <p:cNvSpPr txBox="1"/>
          <p:nvPr/>
        </p:nvSpPr>
        <p:spPr>
          <a:xfrm>
            <a:off x="594897" y="2007286"/>
            <a:ext cx="897814" cy="307777"/>
          </a:xfrm>
          <a:prstGeom prst="rect">
            <a:avLst/>
          </a:prstGeom>
          <a:noFill/>
        </p:spPr>
        <p:txBody>
          <a:bodyPr wrap="none" rtlCol="0">
            <a:spAutoFit/>
          </a:bodyPr>
          <a:lstStyle/>
          <a:p>
            <a:r>
              <a:rPr lang="en-US" sz="1400" b="1" dirty="0">
                <a:latin typeface="Times New Roman"/>
                <a:cs typeface="Times New Roman"/>
              </a:rPr>
              <a:t>d</a:t>
            </a:r>
            <a:r>
              <a:rPr lang="en-US" sz="1400" b="1" dirty="0" smtClean="0">
                <a:latin typeface="Times New Roman"/>
                <a:cs typeface="Times New Roman"/>
              </a:rPr>
              <a:t>ata type</a:t>
            </a:r>
            <a:endParaRPr lang="en-US" sz="1400" b="1" dirty="0">
              <a:latin typeface="Times New Roman"/>
              <a:cs typeface="Times New Roman"/>
            </a:endParaRPr>
          </a:p>
        </p:txBody>
      </p:sp>
      <p:sp>
        <p:nvSpPr>
          <p:cNvPr id="417" name="TextBox 416"/>
          <p:cNvSpPr txBox="1"/>
          <p:nvPr/>
        </p:nvSpPr>
        <p:spPr>
          <a:xfrm>
            <a:off x="2073477" y="2012384"/>
            <a:ext cx="787395" cy="307777"/>
          </a:xfrm>
          <a:prstGeom prst="rect">
            <a:avLst/>
          </a:prstGeom>
          <a:noFill/>
        </p:spPr>
        <p:txBody>
          <a:bodyPr wrap="none" rtlCol="0">
            <a:spAutoFit/>
          </a:bodyPr>
          <a:lstStyle/>
          <a:p>
            <a:r>
              <a:rPr lang="en-US" sz="1400" b="1" dirty="0" smtClean="0">
                <a:latin typeface="Times New Roman"/>
                <a:cs typeface="Times New Roman"/>
              </a:rPr>
              <a:t>channel</a:t>
            </a:r>
            <a:endParaRPr lang="en-US" sz="1400" b="1" dirty="0">
              <a:latin typeface="Times New Roman"/>
              <a:cs typeface="Times New Roman"/>
            </a:endParaRPr>
          </a:p>
        </p:txBody>
      </p:sp>
      <p:sp>
        <p:nvSpPr>
          <p:cNvPr id="419" name="TextBox 418"/>
          <p:cNvSpPr txBox="1"/>
          <p:nvPr/>
        </p:nvSpPr>
        <p:spPr>
          <a:xfrm>
            <a:off x="3940953" y="1993089"/>
            <a:ext cx="453970" cy="307777"/>
          </a:xfrm>
          <a:prstGeom prst="rect">
            <a:avLst/>
          </a:prstGeom>
          <a:noFill/>
        </p:spPr>
        <p:txBody>
          <a:bodyPr wrap="none" rtlCol="0">
            <a:spAutoFit/>
          </a:bodyPr>
          <a:lstStyle/>
          <a:p>
            <a:r>
              <a:rPr lang="en-US" sz="1400" b="1" dirty="0" smtClean="0">
                <a:latin typeface="Times New Roman"/>
                <a:cs typeface="Times New Roman"/>
              </a:rPr>
              <a:t>slot</a:t>
            </a:r>
            <a:endParaRPr lang="en-US" sz="1400" b="1" dirty="0">
              <a:latin typeface="Times New Roman"/>
              <a:cs typeface="Times New Roman"/>
            </a:endParaRPr>
          </a:p>
        </p:txBody>
      </p:sp>
      <p:sp>
        <p:nvSpPr>
          <p:cNvPr id="420" name="TextBox 419"/>
          <p:cNvSpPr txBox="1"/>
          <p:nvPr/>
        </p:nvSpPr>
        <p:spPr>
          <a:xfrm>
            <a:off x="1810485" y="4060462"/>
            <a:ext cx="980419" cy="307777"/>
          </a:xfrm>
          <a:prstGeom prst="rect">
            <a:avLst/>
          </a:prstGeom>
          <a:noFill/>
        </p:spPr>
        <p:txBody>
          <a:bodyPr wrap="none" rtlCol="0">
            <a:spAutoFit/>
          </a:bodyPr>
          <a:lstStyle/>
          <a:p>
            <a:r>
              <a:rPr lang="en-US" sz="1400" b="1" dirty="0">
                <a:latin typeface="Times New Roman"/>
                <a:cs typeface="Times New Roman"/>
              </a:rPr>
              <a:t>p</a:t>
            </a:r>
            <a:r>
              <a:rPr lang="en-US" sz="1400" b="1" dirty="0" smtClean="0">
                <a:latin typeface="Times New Roman"/>
                <a:cs typeface="Times New Roman"/>
              </a:rPr>
              <a:t>ulse time</a:t>
            </a:r>
            <a:endParaRPr lang="en-US" sz="1400" b="1" dirty="0">
              <a:latin typeface="Times New Roman"/>
              <a:cs typeface="Times New Roman"/>
            </a:endParaRPr>
          </a:p>
        </p:txBody>
      </p:sp>
      <p:sp>
        <p:nvSpPr>
          <p:cNvPr id="421" name="TextBox 420"/>
          <p:cNvSpPr txBox="1"/>
          <p:nvPr/>
        </p:nvSpPr>
        <p:spPr>
          <a:xfrm>
            <a:off x="1939735" y="4519083"/>
            <a:ext cx="614264" cy="230832"/>
          </a:xfrm>
          <a:prstGeom prst="rect">
            <a:avLst/>
          </a:prstGeom>
          <a:noFill/>
        </p:spPr>
        <p:txBody>
          <a:bodyPr wrap="none" rtlCol="0">
            <a:spAutoFit/>
          </a:bodyPr>
          <a:lstStyle/>
          <a:p>
            <a:r>
              <a:rPr lang="en-US" sz="900" dirty="0" smtClean="0">
                <a:latin typeface="Arial Black"/>
                <a:cs typeface="Arial Black"/>
              </a:rPr>
              <a:t>14 bits</a:t>
            </a:r>
            <a:endParaRPr lang="en-US" sz="900" dirty="0">
              <a:latin typeface="Arial Black"/>
              <a:cs typeface="Arial Black"/>
            </a:endParaRPr>
          </a:p>
        </p:txBody>
      </p:sp>
      <p:sp>
        <p:nvSpPr>
          <p:cNvPr id="422" name="TextBox 421"/>
          <p:cNvSpPr txBox="1"/>
          <p:nvPr/>
        </p:nvSpPr>
        <p:spPr>
          <a:xfrm>
            <a:off x="2202821" y="2465907"/>
            <a:ext cx="537283" cy="230832"/>
          </a:xfrm>
          <a:prstGeom prst="rect">
            <a:avLst/>
          </a:prstGeom>
          <a:noFill/>
        </p:spPr>
        <p:txBody>
          <a:bodyPr wrap="none" rtlCol="0">
            <a:spAutoFit/>
          </a:bodyPr>
          <a:lstStyle/>
          <a:p>
            <a:r>
              <a:rPr lang="en-US" sz="900" dirty="0" smtClean="0">
                <a:latin typeface="Arial Black"/>
                <a:cs typeface="Arial Black"/>
              </a:rPr>
              <a:t>7 </a:t>
            </a:r>
            <a:r>
              <a:rPr lang="en-US" sz="900" dirty="0" smtClean="0">
                <a:latin typeface="Arial Black"/>
                <a:cs typeface="Arial Black"/>
              </a:rPr>
              <a:t>bits</a:t>
            </a:r>
            <a:endParaRPr lang="en-US" sz="900" dirty="0">
              <a:latin typeface="Arial Black"/>
              <a:cs typeface="Arial Black"/>
            </a:endParaRPr>
          </a:p>
        </p:txBody>
      </p:sp>
      <p:sp>
        <p:nvSpPr>
          <p:cNvPr id="424" name="TextBox 423"/>
          <p:cNvSpPr txBox="1"/>
          <p:nvPr/>
        </p:nvSpPr>
        <p:spPr>
          <a:xfrm>
            <a:off x="3894034" y="2465907"/>
            <a:ext cx="537283" cy="230832"/>
          </a:xfrm>
          <a:prstGeom prst="rect">
            <a:avLst/>
          </a:prstGeom>
          <a:noFill/>
        </p:spPr>
        <p:txBody>
          <a:bodyPr wrap="none" rtlCol="0">
            <a:spAutoFit/>
          </a:bodyPr>
          <a:lstStyle/>
          <a:p>
            <a:r>
              <a:rPr lang="en-US" sz="900" dirty="0" smtClean="0">
                <a:latin typeface="Arial Black"/>
                <a:cs typeface="Arial Black"/>
              </a:rPr>
              <a:t>5 </a:t>
            </a:r>
            <a:r>
              <a:rPr lang="en-US" sz="900" dirty="0" smtClean="0">
                <a:latin typeface="Arial Black"/>
                <a:cs typeface="Arial Black"/>
              </a:rPr>
              <a:t>bits</a:t>
            </a:r>
            <a:endParaRPr lang="en-US" sz="900" dirty="0">
              <a:latin typeface="Arial Black"/>
              <a:cs typeface="Arial Black"/>
            </a:endParaRPr>
          </a:p>
        </p:txBody>
      </p:sp>
      <p:sp>
        <p:nvSpPr>
          <p:cNvPr id="425" name="TextBox 424"/>
          <p:cNvSpPr txBox="1"/>
          <p:nvPr/>
        </p:nvSpPr>
        <p:spPr>
          <a:xfrm>
            <a:off x="705199" y="2465907"/>
            <a:ext cx="537283" cy="230832"/>
          </a:xfrm>
          <a:prstGeom prst="rect">
            <a:avLst/>
          </a:prstGeom>
          <a:noFill/>
        </p:spPr>
        <p:txBody>
          <a:bodyPr wrap="none" rtlCol="0">
            <a:spAutoFit/>
          </a:bodyPr>
          <a:lstStyle/>
          <a:p>
            <a:r>
              <a:rPr lang="en-US" sz="900" dirty="0" smtClean="0">
                <a:latin typeface="Arial Black"/>
                <a:cs typeface="Arial Black"/>
              </a:rPr>
              <a:t>4 bits</a:t>
            </a:r>
            <a:endParaRPr lang="en-US" sz="900" dirty="0">
              <a:latin typeface="Arial Black"/>
              <a:cs typeface="Arial Black"/>
            </a:endParaRPr>
          </a:p>
        </p:txBody>
      </p:sp>
      <p:sp>
        <p:nvSpPr>
          <p:cNvPr id="426" name="TextBox 425"/>
          <p:cNvSpPr txBox="1"/>
          <p:nvPr/>
        </p:nvSpPr>
        <p:spPr>
          <a:xfrm>
            <a:off x="76613" y="2465907"/>
            <a:ext cx="466782" cy="230832"/>
          </a:xfrm>
          <a:prstGeom prst="rect">
            <a:avLst/>
          </a:prstGeom>
          <a:noFill/>
        </p:spPr>
        <p:txBody>
          <a:bodyPr wrap="none" rtlCol="0">
            <a:spAutoFit/>
          </a:bodyPr>
          <a:lstStyle/>
          <a:p>
            <a:r>
              <a:rPr lang="en-US" sz="900" dirty="0" smtClean="0">
                <a:latin typeface="Arial Black"/>
                <a:cs typeface="Arial Black"/>
              </a:rPr>
              <a:t>1 bit</a:t>
            </a:r>
            <a:endParaRPr lang="en-US" sz="900" dirty="0">
              <a:latin typeface="Arial Black"/>
              <a:cs typeface="Arial Black"/>
            </a:endParaRPr>
          </a:p>
        </p:txBody>
      </p:sp>
      <p:grpSp>
        <p:nvGrpSpPr>
          <p:cNvPr id="492" name="Group 491"/>
          <p:cNvGrpSpPr/>
          <p:nvPr/>
        </p:nvGrpSpPr>
        <p:grpSpPr>
          <a:xfrm>
            <a:off x="181423" y="3906036"/>
            <a:ext cx="8677461" cy="188302"/>
            <a:chOff x="192455" y="1494562"/>
            <a:chExt cx="9442707" cy="190992"/>
          </a:xfrm>
        </p:grpSpPr>
        <p:sp>
          <p:nvSpPr>
            <p:cNvPr id="545" name="Right Bracket 544"/>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6" name="Right Bracket 545"/>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7" name="Right Bracket 546"/>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8" name="Right Bracket 547"/>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9" name="Right Bracket 548"/>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0" name="Right Bracket 549"/>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1" name="Right Bracket 550"/>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2" name="Right Bracket 551"/>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3" name="Right Bracket 552"/>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4" name="Right Bracket 553"/>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5" name="Right Bracket 554"/>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6" name="Right Bracket 555"/>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7" name="Right Bracket 556"/>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8" name="Right Bracket 557"/>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9" name="Right Bracket 558"/>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0" name="Right Bracket 559"/>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1" name="Right Bracket 560"/>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2" name="Right Bracket 561"/>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3" name="Right Bracket 562"/>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4" name="Right Bracket 563"/>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5" name="Right Bracket 564"/>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6" name="Right Bracket 565"/>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7" name="Right Bracket 566"/>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8" name="Right Bracket 567"/>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9" name="Right Bracket 568"/>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0" name="Right Bracket 569"/>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1" name="Right Bracket 570"/>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2" name="Right Bracket 571"/>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3" name="Right Bracket 572"/>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4" name="Right Bracket 573"/>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5" name="Right Bracket 574"/>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6" name="Right Bracket 575"/>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93" name="TextBox 492"/>
          <p:cNvSpPr txBox="1"/>
          <p:nvPr/>
        </p:nvSpPr>
        <p:spPr>
          <a:xfrm>
            <a:off x="8589559" y="3610906"/>
            <a:ext cx="275661" cy="307777"/>
          </a:xfrm>
          <a:prstGeom prst="rect">
            <a:avLst/>
          </a:prstGeom>
          <a:noFill/>
        </p:spPr>
        <p:txBody>
          <a:bodyPr wrap="none" rtlCol="0">
            <a:spAutoFit/>
          </a:bodyPr>
          <a:lstStyle/>
          <a:p>
            <a:r>
              <a:rPr lang="en-US" sz="1400" dirty="0" smtClean="0"/>
              <a:t>0</a:t>
            </a:r>
            <a:endParaRPr lang="en-US" sz="1400" dirty="0"/>
          </a:p>
        </p:txBody>
      </p:sp>
      <p:sp>
        <p:nvSpPr>
          <p:cNvPr id="494" name="TextBox 493"/>
          <p:cNvSpPr txBox="1"/>
          <p:nvPr/>
        </p:nvSpPr>
        <p:spPr>
          <a:xfrm>
            <a:off x="170403" y="3610906"/>
            <a:ext cx="366657" cy="307777"/>
          </a:xfrm>
          <a:prstGeom prst="rect">
            <a:avLst/>
          </a:prstGeom>
          <a:noFill/>
        </p:spPr>
        <p:txBody>
          <a:bodyPr wrap="none" rtlCol="0">
            <a:spAutoFit/>
          </a:bodyPr>
          <a:lstStyle/>
          <a:p>
            <a:r>
              <a:rPr lang="en-US" sz="1400" dirty="0" smtClean="0"/>
              <a:t>31</a:t>
            </a:r>
            <a:endParaRPr lang="en-US" sz="1400" dirty="0"/>
          </a:p>
        </p:txBody>
      </p:sp>
      <p:sp>
        <p:nvSpPr>
          <p:cNvPr id="495" name="TextBox 494"/>
          <p:cNvSpPr txBox="1"/>
          <p:nvPr/>
        </p:nvSpPr>
        <p:spPr>
          <a:xfrm>
            <a:off x="7506870" y="3610906"/>
            <a:ext cx="275661" cy="307777"/>
          </a:xfrm>
          <a:prstGeom prst="rect">
            <a:avLst/>
          </a:prstGeom>
          <a:noFill/>
        </p:spPr>
        <p:txBody>
          <a:bodyPr wrap="none" rtlCol="0">
            <a:spAutoFit/>
          </a:bodyPr>
          <a:lstStyle/>
          <a:p>
            <a:r>
              <a:rPr lang="en-US" sz="1400" dirty="0" smtClean="0"/>
              <a:t>4</a:t>
            </a:r>
            <a:endParaRPr lang="en-US" sz="1400" dirty="0"/>
          </a:p>
        </p:txBody>
      </p:sp>
      <p:sp>
        <p:nvSpPr>
          <p:cNvPr id="496" name="TextBox 495"/>
          <p:cNvSpPr txBox="1"/>
          <p:nvPr/>
        </p:nvSpPr>
        <p:spPr>
          <a:xfrm>
            <a:off x="6424181" y="3610906"/>
            <a:ext cx="275661" cy="307777"/>
          </a:xfrm>
          <a:prstGeom prst="rect">
            <a:avLst/>
          </a:prstGeom>
          <a:noFill/>
        </p:spPr>
        <p:txBody>
          <a:bodyPr wrap="none" rtlCol="0">
            <a:spAutoFit/>
          </a:bodyPr>
          <a:lstStyle/>
          <a:p>
            <a:r>
              <a:rPr lang="en-US" sz="1400" dirty="0" smtClean="0"/>
              <a:t>8</a:t>
            </a:r>
            <a:endParaRPr lang="en-US" sz="1400" dirty="0"/>
          </a:p>
        </p:txBody>
      </p:sp>
      <p:sp>
        <p:nvSpPr>
          <p:cNvPr id="497" name="TextBox 496"/>
          <p:cNvSpPr txBox="1"/>
          <p:nvPr/>
        </p:nvSpPr>
        <p:spPr>
          <a:xfrm>
            <a:off x="5305470" y="3610906"/>
            <a:ext cx="366657" cy="307777"/>
          </a:xfrm>
          <a:prstGeom prst="rect">
            <a:avLst/>
          </a:prstGeom>
          <a:noFill/>
        </p:spPr>
        <p:txBody>
          <a:bodyPr wrap="none" rtlCol="0">
            <a:spAutoFit/>
          </a:bodyPr>
          <a:lstStyle/>
          <a:p>
            <a:r>
              <a:rPr lang="en-US" sz="1400" dirty="0" smtClean="0"/>
              <a:t>12</a:t>
            </a:r>
            <a:endParaRPr lang="en-US" sz="1400" dirty="0"/>
          </a:p>
        </p:txBody>
      </p:sp>
      <p:sp>
        <p:nvSpPr>
          <p:cNvPr id="498" name="TextBox 497"/>
          <p:cNvSpPr txBox="1"/>
          <p:nvPr/>
        </p:nvSpPr>
        <p:spPr>
          <a:xfrm>
            <a:off x="4199297" y="3610906"/>
            <a:ext cx="366657" cy="307777"/>
          </a:xfrm>
          <a:prstGeom prst="rect">
            <a:avLst/>
          </a:prstGeom>
          <a:noFill/>
        </p:spPr>
        <p:txBody>
          <a:bodyPr wrap="none" rtlCol="0">
            <a:spAutoFit/>
          </a:bodyPr>
          <a:lstStyle/>
          <a:p>
            <a:r>
              <a:rPr lang="en-US" sz="1400" dirty="0" smtClean="0"/>
              <a:t>16</a:t>
            </a:r>
          </a:p>
        </p:txBody>
      </p:sp>
      <p:sp>
        <p:nvSpPr>
          <p:cNvPr id="499" name="TextBox 498"/>
          <p:cNvSpPr txBox="1"/>
          <p:nvPr/>
        </p:nvSpPr>
        <p:spPr>
          <a:xfrm>
            <a:off x="3140027" y="3610906"/>
            <a:ext cx="366657" cy="307777"/>
          </a:xfrm>
          <a:prstGeom prst="rect">
            <a:avLst/>
          </a:prstGeom>
          <a:noFill/>
        </p:spPr>
        <p:txBody>
          <a:bodyPr wrap="none" rtlCol="0">
            <a:spAutoFit/>
          </a:bodyPr>
          <a:lstStyle/>
          <a:p>
            <a:r>
              <a:rPr lang="en-US" sz="1400" dirty="0" smtClean="0"/>
              <a:t>20</a:t>
            </a:r>
            <a:endParaRPr lang="en-US" sz="1400" dirty="0"/>
          </a:p>
        </p:txBody>
      </p:sp>
      <p:sp>
        <p:nvSpPr>
          <p:cNvPr id="500" name="TextBox 499"/>
          <p:cNvSpPr txBox="1"/>
          <p:nvPr/>
        </p:nvSpPr>
        <p:spPr>
          <a:xfrm>
            <a:off x="2020031" y="3610906"/>
            <a:ext cx="366657" cy="307777"/>
          </a:xfrm>
          <a:prstGeom prst="rect">
            <a:avLst/>
          </a:prstGeom>
          <a:noFill/>
        </p:spPr>
        <p:txBody>
          <a:bodyPr wrap="none" rtlCol="0">
            <a:spAutoFit/>
          </a:bodyPr>
          <a:lstStyle/>
          <a:p>
            <a:r>
              <a:rPr lang="en-US" sz="1400" dirty="0" smtClean="0"/>
              <a:t>24</a:t>
            </a:r>
            <a:endParaRPr lang="en-US" sz="1400" dirty="0"/>
          </a:p>
        </p:txBody>
      </p:sp>
      <p:sp>
        <p:nvSpPr>
          <p:cNvPr id="501" name="TextBox 500"/>
          <p:cNvSpPr txBox="1"/>
          <p:nvPr/>
        </p:nvSpPr>
        <p:spPr>
          <a:xfrm>
            <a:off x="946471" y="3610906"/>
            <a:ext cx="366657" cy="307777"/>
          </a:xfrm>
          <a:prstGeom prst="rect">
            <a:avLst/>
          </a:prstGeom>
          <a:noFill/>
        </p:spPr>
        <p:txBody>
          <a:bodyPr wrap="none" rtlCol="0">
            <a:spAutoFit/>
          </a:bodyPr>
          <a:lstStyle/>
          <a:p>
            <a:r>
              <a:rPr lang="en-US" sz="1400" dirty="0" smtClean="0"/>
              <a:t>28</a:t>
            </a:r>
            <a:endParaRPr lang="en-US" sz="1400" dirty="0"/>
          </a:p>
        </p:txBody>
      </p:sp>
      <p:sp>
        <p:nvSpPr>
          <p:cNvPr id="502" name="TextBox 501"/>
          <p:cNvSpPr txBox="1"/>
          <p:nvPr/>
        </p:nvSpPr>
        <p:spPr>
          <a:xfrm>
            <a:off x="166405" y="4058015"/>
            <a:ext cx="274434" cy="307777"/>
          </a:xfrm>
          <a:prstGeom prst="rect">
            <a:avLst/>
          </a:prstGeom>
          <a:noFill/>
        </p:spPr>
        <p:txBody>
          <a:bodyPr wrap="none" rtlCol="0">
            <a:spAutoFit/>
          </a:bodyPr>
          <a:lstStyle/>
          <a:p>
            <a:r>
              <a:rPr lang="en-US" sz="1400" b="1" dirty="0" smtClean="0">
                <a:latin typeface="Times New Roman"/>
                <a:cs typeface="Times New Roman"/>
              </a:rPr>
              <a:t>0</a:t>
            </a:r>
            <a:endParaRPr lang="en-US" sz="1400" b="1" dirty="0">
              <a:latin typeface="Times New Roman"/>
              <a:cs typeface="Times New Roman"/>
            </a:endParaRPr>
          </a:p>
        </p:txBody>
      </p:sp>
      <p:cxnSp>
        <p:nvCxnSpPr>
          <p:cNvPr id="503" name="Straight Connector 502"/>
          <p:cNvCxnSpPr/>
          <p:nvPr/>
        </p:nvCxnSpPr>
        <p:spPr>
          <a:xfrm>
            <a:off x="456134" y="4060462"/>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grpSp>
        <p:nvGrpSpPr>
          <p:cNvPr id="504" name="Group 503"/>
          <p:cNvGrpSpPr/>
          <p:nvPr/>
        </p:nvGrpSpPr>
        <p:grpSpPr>
          <a:xfrm rot="10800000">
            <a:off x="182810" y="4328333"/>
            <a:ext cx="8677461" cy="188302"/>
            <a:chOff x="192455" y="1494562"/>
            <a:chExt cx="9442707" cy="190992"/>
          </a:xfrm>
        </p:grpSpPr>
        <p:sp>
          <p:nvSpPr>
            <p:cNvPr id="513" name="Right Bracket 512"/>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4" name="Right Bracket 513"/>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5" name="Right Bracket 514"/>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6" name="Right Bracket 515"/>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7" name="Right Bracket 516"/>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8" name="Right Bracket 517"/>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9" name="Right Bracket 518"/>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0" name="Right Bracket 519"/>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1" name="Right Bracket 520"/>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2" name="Right Bracket 521"/>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3" name="Right Bracket 522"/>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4" name="Right Bracket 523"/>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5" name="Right Bracket 524"/>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6" name="Right Bracket 525"/>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7" name="Right Bracket 526"/>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8" name="Right Bracket 527"/>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9" name="Right Bracket 528"/>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0" name="Right Bracket 529"/>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1" name="Right Bracket 530"/>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2" name="Right Bracket 531"/>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3" name="Right Bracket 532"/>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4" name="Right Bracket 533"/>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5" name="Right Bracket 534"/>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6" name="Right Bracket 535"/>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7" name="Right Bracket 536"/>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8" name="Right Bracket 537"/>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9" name="Right Bracket 538"/>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0" name="Right Bracket 539"/>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1" name="Right Bracket 540"/>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2" name="Right Bracket 541"/>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3" name="Right Bracket 542"/>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4" name="Right Bracket 543"/>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505" name="Straight Connector 504"/>
          <p:cNvCxnSpPr/>
          <p:nvPr/>
        </p:nvCxnSpPr>
        <p:spPr>
          <a:xfrm>
            <a:off x="181423" y="4094339"/>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506" name="Straight Connector 505"/>
          <p:cNvCxnSpPr/>
          <p:nvPr/>
        </p:nvCxnSpPr>
        <p:spPr>
          <a:xfrm>
            <a:off x="8858885" y="407745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508" name="TextBox 507"/>
          <p:cNvSpPr txBox="1"/>
          <p:nvPr/>
        </p:nvSpPr>
        <p:spPr>
          <a:xfrm>
            <a:off x="5837632" y="2007286"/>
            <a:ext cx="1905076" cy="307777"/>
          </a:xfrm>
          <a:prstGeom prst="rect">
            <a:avLst/>
          </a:prstGeom>
          <a:noFill/>
        </p:spPr>
        <p:txBody>
          <a:bodyPr wrap="none" rtlCol="0">
            <a:spAutoFit/>
          </a:bodyPr>
          <a:lstStyle/>
          <a:p>
            <a:r>
              <a:rPr lang="en-US" sz="1400" b="1" dirty="0">
                <a:latin typeface="Times New Roman"/>
                <a:cs typeface="Times New Roman"/>
              </a:rPr>
              <a:t>q</a:t>
            </a:r>
            <a:r>
              <a:rPr lang="en-US" sz="1400" b="1" dirty="0" smtClean="0">
                <a:latin typeface="Times New Roman"/>
                <a:cs typeface="Times New Roman"/>
              </a:rPr>
              <a:t>uality factor/pedestal</a:t>
            </a:r>
            <a:endParaRPr lang="en-US" sz="1400" b="1" dirty="0">
              <a:latin typeface="Times New Roman"/>
              <a:cs typeface="Times New Roman"/>
            </a:endParaRPr>
          </a:p>
        </p:txBody>
      </p:sp>
      <p:sp>
        <p:nvSpPr>
          <p:cNvPr id="509" name="TextBox 508"/>
          <p:cNvSpPr txBox="1"/>
          <p:nvPr/>
        </p:nvSpPr>
        <p:spPr>
          <a:xfrm>
            <a:off x="5618540" y="4058015"/>
            <a:ext cx="1239818" cy="307777"/>
          </a:xfrm>
          <a:prstGeom prst="rect">
            <a:avLst/>
          </a:prstGeom>
          <a:noFill/>
        </p:spPr>
        <p:txBody>
          <a:bodyPr wrap="none" rtlCol="0">
            <a:spAutoFit/>
          </a:bodyPr>
          <a:lstStyle/>
          <a:p>
            <a:r>
              <a:rPr lang="en-US" sz="1400" b="1" dirty="0" smtClean="0">
                <a:latin typeface="Times New Roman"/>
                <a:cs typeface="Times New Roman"/>
              </a:rPr>
              <a:t>pulse integral</a:t>
            </a:r>
            <a:endParaRPr lang="en-US" sz="1400" b="1" dirty="0">
              <a:latin typeface="Times New Roman"/>
              <a:cs typeface="Times New Roman"/>
            </a:endParaRPr>
          </a:p>
        </p:txBody>
      </p:sp>
      <p:sp>
        <p:nvSpPr>
          <p:cNvPr id="510" name="TextBox 509"/>
          <p:cNvSpPr txBox="1"/>
          <p:nvPr/>
        </p:nvSpPr>
        <p:spPr>
          <a:xfrm>
            <a:off x="5887864" y="4516636"/>
            <a:ext cx="614264" cy="230832"/>
          </a:xfrm>
          <a:prstGeom prst="rect">
            <a:avLst/>
          </a:prstGeom>
          <a:noFill/>
        </p:spPr>
        <p:txBody>
          <a:bodyPr wrap="none" rtlCol="0">
            <a:spAutoFit/>
          </a:bodyPr>
          <a:lstStyle/>
          <a:p>
            <a:r>
              <a:rPr lang="en-US" sz="900" dirty="0" smtClean="0">
                <a:latin typeface="Arial Black"/>
                <a:cs typeface="Arial Black"/>
              </a:rPr>
              <a:t>17 bits</a:t>
            </a:r>
            <a:endParaRPr lang="en-US" sz="900" dirty="0">
              <a:latin typeface="Arial Black"/>
              <a:cs typeface="Arial Black"/>
            </a:endParaRPr>
          </a:p>
        </p:txBody>
      </p:sp>
      <p:sp>
        <p:nvSpPr>
          <p:cNvPr id="511" name="TextBox 510"/>
          <p:cNvSpPr txBox="1"/>
          <p:nvPr/>
        </p:nvSpPr>
        <p:spPr>
          <a:xfrm>
            <a:off x="6431902" y="2482250"/>
            <a:ext cx="614264" cy="230832"/>
          </a:xfrm>
          <a:prstGeom prst="rect">
            <a:avLst/>
          </a:prstGeom>
          <a:noFill/>
        </p:spPr>
        <p:txBody>
          <a:bodyPr wrap="none" rtlCol="0">
            <a:spAutoFit/>
          </a:bodyPr>
          <a:lstStyle/>
          <a:p>
            <a:r>
              <a:rPr lang="en-US" sz="900" dirty="0" smtClean="0">
                <a:latin typeface="Arial Black"/>
                <a:cs typeface="Arial Black"/>
              </a:rPr>
              <a:t>15 bits</a:t>
            </a:r>
            <a:endParaRPr lang="en-US" sz="900" dirty="0">
              <a:latin typeface="Arial Black"/>
              <a:cs typeface="Arial Black"/>
            </a:endParaRPr>
          </a:p>
        </p:txBody>
      </p:sp>
      <p:sp>
        <p:nvSpPr>
          <p:cNvPr id="512" name="TextBox 511"/>
          <p:cNvSpPr txBox="1"/>
          <p:nvPr/>
        </p:nvSpPr>
        <p:spPr>
          <a:xfrm>
            <a:off x="70278" y="4516636"/>
            <a:ext cx="466782" cy="230832"/>
          </a:xfrm>
          <a:prstGeom prst="rect">
            <a:avLst/>
          </a:prstGeom>
          <a:noFill/>
        </p:spPr>
        <p:txBody>
          <a:bodyPr wrap="none" rtlCol="0">
            <a:spAutoFit/>
          </a:bodyPr>
          <a:lstStyle/>
          <a:p>
            <a:r>
              <a:rPr lang="en-US" sz="900" dirty="0" smtClean="0">
                <a:latin typeface="Arial Black"/>
                <a:cs typeface="Arial Black"/>
              </a:rPr>
              <a:t>1 bit</a:t>
            </a:r>
            <a:endParaRPr lang="en-US" sz="900" dirty="0">
              <a:latin typeface="Arial Black"/>
              <a:cs typeface="Arial Black"/>
            </a:endParaRPr>
          </a:p>
        </p:txBody>
      </p:sp>
      <p:sp>
        <p:nvSpPr>
          <p:cNvPr id="577" name="TextBox 576"/>
          <p:cNvSpPr txBox="1"/>
          <p:nvPr/>
        </p:nvSpPr>
        <p:spPr>
          <a:xfrm>
            <a:off x="155234" y="1200322"/>
            <a:ext cx="1132454" cy="369332"/>
          </a:xfrm>
          <a:prstGeom prst="rect">
            <a:avLst/>
          </a:prstGeom>
          <a:noFill/>
        </p:spPr>
        <p:txBody>
          <a:bodyPr wrap="none" rtlCol="0">
            <a:spAutoFit/>
          </a:bodyPr>
          <a:lstStyle/>
          <a:p>
            <a:r>
              <a:rPr lang="en-US" u="sng" dirty="0" smtClean="0"/>
              <a:t>First word</a:t>
            </a:r>
            <a:endParaRPr lang="en-US" u="sng" dirty="0"/>
          </a:p>
        </p:txBody>
      </p:sp>
      <p:sp>
        <p:nvSpPr>
          <p:cNvPr id="578" name="TextBox 577"/>
          <p:cNvSpPr txBox="1"/>
          <p:nvPr/>
        </p:nvSpPr>
        <p:spPr>
          <a:xfrm>
            <a:off x="189145" y="3162884"/>
            <a:ext cx="1408145" cy="369332"/>
          </a:xfrm>
          <a:prstGeom prst="rect">
            <a:avLst/>
          </a:prstGeom>
          <a:noFill/>
        </p:spPr>
        <p:txBody>
          <a:bodyPr wrap="none" rtlCol="0">
            <a:spAutoFit/>
          </a:bodyPr>
          <a:lstStyle/>
          <a:p>
            <a:r>
              <a:rPr lang="en-US" u="sng" dirty="0" smtClean="0"/>
              <a:t>Second word</a:t>
            </a:r>
            <a:endParaRPr lang="en-US" u="sng" dirty="0"/>
          </a:p>
        </p:txBody>
      </p:sp>
      <p:sp>
        <p:nvSpPr>
          <p:cNvPr id="579" name="TextBox 578"/>
          <p:cNvSpPr txBox="1"/>
          <p:nvPr/>
        </p:nvSpPr>
        <p:spPr>
          <a:xfrm>
            <a:off x="4966526" y="369614"/>
            <a:ext cx="3793451" cy="369332"/>
          </a:xfrm>
          <a:prstGeom prst="rect">
            <a:avLst/>
          </a:prstGeom>
          <a:noFill/>
        </p:spPr>
        <p:txBody>
          <a:bodyPr wrap="none" rtlCol="0">
            <a:spAutoFit/>
          </a:bodyPr>
          <a:lstStyle/>
          <a:p>
            <a:r>
              <a:rPr lang="en-US" dirty="0" smtClean="0"/>
              <a:t>Option </a:t>
            </a:r>
            <a:r>
              <a:rPr lang="en-US" dirty="0" smtClean="0"/>
              <a:t>1f: </a:t>
            </a:r>
            <a:r>
              <a:rPr lang="en-US" dirty="0" smtClean="0"/>
              <a:t>Coupled words w/ pedestal</a:t>
            </a:r>
            <a:endParaRPr lang="en-US" dirty="0"/>
          </a:p>
        </p:txBody>
      </p:sp>
      <p:cxnSp>
        <p:nvCxnSpPr>
          <p:cNvPr id="580" name="Straight Connector 579"/>
          <p:cNvCxnSpPr/>
          <p:nvPr/>
        </p:nvCxnSpPr>
        <p:spPr>
          <a:xfrm>
            <a:off x="4245190" y="407745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1492711" y="5055047"/>
            <a:ext cx="6452471" cy="1200329"/>
          </a:xfrm>
          <a:prstGeom prst="rect">
            <a:avLst/>
          </a:prstGeom>
          <a:noFill/>
        </p:spPr>
        <p:txBody>
          <a:bodyPr wrap="square" rtlCol="0">
            <a:spAutoFit/>
          </a:bodyPr>
          <a:lstStyle/>
          <a:p>
            <a:r>
              <a:rPr lang="en-US" dirty="0" smtClean="0"/>
              <a:t>The quality factor/pedestal value will be used to hold some combination of quality factor and pedestal. The exact assignment of bits for these will be worked out by Naomi who has developed the algorithm for identifying pulses and extracting times.</a:t>
            </a:r>
            <a:endParaRPr lang="en-US" dirty="0"/>
          </a:p>
        </p:txBody>
      </p:sp>
    </p:spTree>
    <p:extLst>
      <p:ext uri="{BB962C8B-B14F-4D97-AF65-F5344CB8AC3E}">
        <p14:creationId xmlns:p14="http://schemas.microsoft.com/office/powerpoint/2010/main" val="2865933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76613" y="1560177"/>
            <a:ext cx="8794942" cy="1136562"/>
            <a:chOff x="89283" y="1107970"/>
            <a:chExt cx="8794942" cy="1136562"/>
          </a:xfrm>
        </p:grpSpPr>
        <p:grpSp>
          <p:nvGrpSpPr>
            <p:cNvPr id="36" name="Group 35"/>
            <p:cNvGrpSpPr/>
            <p:nvPr/>
          </p:nvGrpSpPr>
          <p:grpSpPr>
            <a:xfrm>
              <a:off x="200428" y="1403100"/>
              <a:ext cx="8677461" cy="188302"/>
              <a:chOff x="192455" y="1494562"/>
              <a:chExt cx="9442707" cy="190992"/>
            </a:xfrm>
          </p:grpSpPr>
          <p:sp>
            <p:nvSpPr>
              <p:cNvPr id="4" name="Right Bracket 3"/>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Right Bracket 4"/>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Right Bracket 6"/>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Right Bracket 7"/>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Right Bracket 8"/>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Right Bracket 9"/>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ight Bracket 10"/>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Right Bracket 11"/>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Right Bracket 12"/>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Right Bracket 13"/>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Right Bracket 14"/>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Right Bracket 15"/>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Right Bracket 16"/>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Right Bracket 17"/>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Right Bracket 18"/>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Right Bracket 19"/>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Right Bracket 20"/>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Right Bracket 21"/>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Right Bracket 22"/>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Right Bracket 23"/>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Right Bracket 24"/>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Right Bracket 25"/>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Right Bracket 26"/>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Right Bracket 27"/>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Right Bracket 28"/>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Right Bracket 29"/>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Right Bracket 30"/>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Right Bracket 31"/>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Right Bracket 32"/>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Right Bracket 33"/>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Right Bracket 34"/>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7" name="TextBox 36"/>
            <p:cNvSpPr txBox="1"/>
            <p:nvPr/>
          </p:nvSpPr>
          <p:spPr>
            <a:xfrm>
              <a:off x="8608564" y="1107970"/>
              <a:ext cx="275661" cy="307777"/>
            </a:xfrm>
            <a:prstGeom prst="rect">
              <a:avLst/>
            </a:prstGeom>
            <a:noFill/>
          </p:spPr>
          <p:txBody>
            <a:bodyPr wrap="none" rtlCol="0">
              <a:spAutoFit/>
            </a:bodyPr>
            <a:lstStyle/>
            <a:p>
              <a:r>
                <a:rPr lang="en-US" sz="1400" dirty="0" smtClean="0"/>
                <a:t>0</a:t>
              </a:r>
              <a:endParaRPr lang="en-US" sz="1400" dirty="0"/>
            </a:p>
          </p:txBody>
        </p:sp>
        <p:sp>
          <p:nvSpPr>
            <p:cNvPr id="38" name="TextBox 37"/>
            <p:cNvSpPr txBox="1"/>
            <p:nvPr/>
          </p:nvSpPr>
          <p:spPr>
            <a:xfrm>
              <a:off x="189408" y="1107970"/>
              <a:ext cx="366657" cy="307777"/>
            </a:xfrm>
            <a:prstGeom prst="rect">
              <a:avLst/>
            </a:prstGeom>
            <a:noFill/>
          </p:spPr>
          <p:txBody>
            <a:bodyPr wrap="none" rtlCol="0">
              <a:spAutoFit/>
            </a:bodyPr>
            <a:lstStyle/>
            <a:p>
              <a:r>
                <a:rPr lang="en-US" sz="1400" dirty="0" smtClean="0"/>
                <a:t>31</a:t>
              </a:r>
              <a:endParaRPr lang="en-US" sz="1400" dirty="0"/>
            </a:p>
          </p:txBody>
        </p:sp>
        <p:sp>
          <p:nvSpPr>
            <p:cNvPr id="39" name="TextBox 38"/>
            <p:cNvSpPr txBox="1"/>
            <p:nvPr/>
          </p:nvSpPr>
          <p:spPr>
            <a:xfrm>
              <a:off x="7525875" y="1107970"/>
              <a:ext cx="275661" cy="307777"/>
            </a:xfrm>
            <a:prstGeom prst="rect">
              <a:avLst/>
            </a:prstGeom>
            <a:noFill/>
          </p:spPr>
          <p:txBody>
            <a:bodyPr wrap="none" rtlCol="0">
              <a:spAutoFit/>
            </a:bodyPr>
            <a:lstStyle/>
            <a:p>
              <a:r>
                <a:rPr lang="en-US" sz="1400" dirty="0" smtClean="0"/>
                <a:t>4</a:t>
              </a:r>
              <a:endParaRPr lang="en-US" sz="1400" dirty="0"/>
            </a:p>
          </p:txBody>
        </p:sp>
        <p:sp>
          <p:nvSpPr>
            <p:cNvPr id="40" name="TextBox 39"/>
            <p:cNvSpPr txBox="1"/>
            <p:nvPr/>
          </p:nvSpPr>
          <p:spPr>
            <a:xfrm>
              <a:off x="6443186" y="1107970"/>
              <a:ext cx="275661" cy="307777"/>
            </a:xfrm>
            <a:prstGeom prst="rect">
              <a:avLst/>
            </a:prstGeom>
            <a:noFill/>
          </p:spPr>
          <p:txBody>
            <a:bodyPr wrap="none" rtlCol="0">
              <a:spAutoFit/>
            </a:bodyPr>
            <a:lstStyle/>
            <a:p>
              <a:r>
                <a:rPr lang="en-US" sz="1400" dirty="0" smtClean="0"/>
                <a:t>8</a:t>
              </a:r>
              <a:endParaRPr lang="en-US" sz="1400" dirty="0"/>
            </a:p>
          </p:txBody>
        </p:sp>
        <p:sp>
          <p:nvSpPr>
            <p:cNvPr id="41" name="TextBox 40"/>
            <p:cNvSpPr txBox="1"/>
            <p:nvPr/>
          </p:nvSpPr>
          <p:spPr>
            <a:xfrm>
              <a:off x="5324475" y="1107970"/>
              <a:ext cx="366657" cy="307777"/>
            </a:xfrm>
            <a:prstGeom prst="rect">
              <a:avLst/>
            </a:prstGeom>
            <a:noFill/>
          </p:spPr>
          <p:txBody>
            <a:bodyPr wrap="none" rtlCol="0">
              <a:spAutoFit/>
            </a:bodyPr>
            <a:lstStyle/>
            <a:p>
              <a:r>
                <a:rPr lang="en-US" sz="1400" dirty="0" smtClean="0"/>
                <a:t>12</a:t>
              </a:r>
              <a:endParaRPr lang="en-US" sz="1400" dirty="0"/>
            </a:p>
          </p:txBody>
        </p:sp>
        <p:sp>
          <p:nvSpPr>
            <p:cNvPr id="42" name="TextBox 41"/>
            <p:cNvSpPr txBox="1"/>
            <p:nvPr/>
          </p:nvSpPr>
          <p:spPr>
            <a:xfrm>
              <a:off x="4218302" y="1107970"/>
              <a:ext cx="366657" cy="307777"/>
            </a:xfrm>
            <a:prstGeom prst="rect">
              <a:avLst/>
            </a:prstGeom>
            <a:noFill/>
          </p:spPr>
          <p:txBody>
            <a:bodyPr wrap="none" rtlCol="0">
              <a:spAutoFit/>
            </a:bodyPr>
            <a:lstStyle/>
            <a:p>
              <a:r>
                <a:rPr lang="en-US" sz="1400" dirty="0" smtClean="0"/>
                <a:t>16</a:t>
              </a:r>
            </a:p>
          </p:txBody>
        </p:sp>
        <p:sp>
          <p:nvSpPr>
            <p:cNvPr id="43" name="TextBox 42"/>
            <p:cNvSpPr txBox="1"/>
            <p:nvPr/>
          </p:nvSpPr>
          <p:spPr>
            <a:xfrm>
              <a:off x="3159032" y="1107970"/>
              <a:ext cx="366657" cy="307777"/>
            </a:xfrm>
            <a:prstGeom prst="rect">
              <a:avLst/>
            </a:prstGeom>
            <a:noFill/>
          </p:spPr>
          <p:txBody>
            <a:bodyPr wrap="none" rtlCol="0">
              <a:spAutoFit/>
            </a:bodyPr>
            <a:lstStyle/>
            <a:p>
              <a:r>
                <a:rPr lang="en-US" sz="1400" dirty="0" smtClean="0"/>
                <a:t>20</a:t>
              </a:r>
              <a:endParaRPr lang="en-US" sz="1400" dirty="0"/>
            </a:p>
          </p:txBody>
        </p:sp>
        <p:sp>
          <p:nvSpPr>
            <p:cNvPr id="44" name="TextBox 43"/>
            <p:cNvSpPr txBox="1"/>
            <p:nvPr/>
          </p:nvSpPr>
          <p:spPr>
            <a:xfrm>
              <a:off x="2039036" y="1107970"/>
              <a:ext cx="366657" cy="307777"/>
            </a:xfrm>
            <a:prstGeom prst="rect">
              <a:avLst/>
            </a:prstGeom>
            <a:noFill/>
          </p:spPr>
          <p:txBody>
            <a:bodyPr wrap="none" rtlCol="0">
              <a:spAutoFit/>
            </a:bodyPr>
            <a:lstStyle/>
            <a:p>
              <a:r>
                <a:rPr lang="en-US" sz="1400" dirty="0" smtClean="0"/>
                <a:t>24</a:t>
              </a:r>
              <a:endParaRPr lang="en-US" sz="1400" dirty="0"/>
            </a:p>
          </p:txBody>
        </p:sp>
        <p:sp>
          <p:nvSpPr>
            <p:cNvPr id="45" name="TextBox 44"/>
            <p:cNvSpPr txBox="1"/>
            <p:nvPr/>
          </p:nvSpPr>
          <p:spPr>
            <a:xfrm>
              <a:off x="965476" y="1107970"/>
              <a:ext cx="366657" cy="307777"/>
            </a:xfrm>
            <a:prstGeom prst="rect">
              <a:avLst/>
            </a:prstGeom>
            <a:noFill/>
          </p:spPr>
          <p:txBody>
            <a:bodyPr wrap="none" rtlCol="0">
              <a:spAutoFit/>
            </a:bodyPr>
            <a:lstStyle/>
            <a:p>
              <a:r>
                <a:rPr lang="en-US" sz="1400" dirty="0" smtClean="0"/>
                <a:t>28</a:t>
              </a:r>
              <a:endParaRPr lang="en-US" sz="1400" dirty="0"/>
            </a:p>
          </p:txBody>
        </p:sp>
        <p:sp>
          <p:nvSpPr>
            <p:cNvPr id="46" name="TextBox 45"/>
            <p:cNvSpPr txBox="1"/>
            <p:nvPr/>
          </p:nvSpPr>
          <p:spPr>
            <a:xfrm>
              <a:off x="185410" y="1555079"/>
              <a:ext cx="274434" cy="307777"/>
            </a:xfrm>
            <a:prstGeom prst="rect">
              <a:avLst/>
            </a:prstGeom>
            <a:noFill/>
          </p:spPr>
          <p:txBody>
            <a:bodyPr wrap="none" rtlCol="0">
              <a:spAutoFit/>
            </a:bodyPr>
            <a:lstStyle/>
            <a:p>
              <a:r>
                <a:rPr lang="en-US" sz="1400" b="1" dirty="0" smtClean="0">
                  <a:latin typeface="Times New Roman"/>
                  <a:cs typeface="Times New Roman"/>
                </a:rPr>
                <a:t>1</a:t>
              </a:r>
              <a:endParaRPr lang="en-US" sz="1400" b="1" dirty="0">
                <a:latin typeface="Times New Roman"/>
                <a:cs typeface="Times New Roman"/>
              </a:endParaRPr>
            </a:p>
          </p:txBody>
        </p:sp>
        <p:cxnSp>
          <p:nvCxnSpPr>
            <p:cNvPr id="48" name="Straight Connector 47"/>
            <p:cNvCxnSpPr/>
            <p:nvPr/>
          </p:nvCxnSpPr>
          <p:spPr>
            <a:xfrm>
              <a:off x="475139" y="1557526"/>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grpSp>
          <p:nvGrpSpPr>
            <p:cNvPr id="51" name="Group 50"/>
            <p:cNvGrpSpPr/>
            <p:nvPr/>
          </p:nvGrpSpPr>
          <p:grpSpPr>
            <a:xfrm rot="10800000">
              <a:off x="201815" y="1825397"/>
              <a:ext cx="8677461" cy="188302"/>
              <a:chOff x="192455" y="1494562"/>
              <a:chExt cx="9442707" cy="190992"/>
            </a:xfrm>
          </p:grpSpPr>
          <p:sp>
            <p:nvSpPr>
              <p:cNvPr id="52" name="Right Bracket 51"/>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Right Bracket 52"/>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 name="Right Bracket 53"/>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 name="Right Bracket 54"/>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 name="Right Bracket 55"/>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 name="Right Bracket 56"/>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Right Bracket 57"/>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9" name="Right Bracket 58"/>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0" name="Right Bracket 59"/>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1" name="Right Bracket 60"/>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2" name="Right Bracket 61"/>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Right Bracket 62"/>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4" name="Right Bracket 63"/>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5" name="Right Bracket 64"/>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6" name="Right Bracket 65"/>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7" name="Right Bracket 66"/>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Right Bracket 67"/>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9" name="Right Bracket 68"/>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0" name="Right Bracket 69"/>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1" name="Right Bracket 70"/>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2" name="Right Bracket 71"/>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Right Bracket 72"/>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4" name="Right Bracket 73"/>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5" name="Right Bracket 74"/>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6" name="Right Bracket 75"/>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7" name="Right Bracket 76"/>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8" name="Right Bracket 77"/>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Right Bracket 78"/>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0" name="Right Bracket 79"/>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1" name="Right Bracket 80"/>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Right Bracket 81"/>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3" name="Right Bracket 82"/>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84" name="Straight Connector 83"/>
            <p:cNvCxnSpPr/>
            <p:nvPr/>
          </p:nvCxnSpPr>
          <p:spPr>
            <a:xfrm>
              <a:off x="200428" y="159140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8877890" y="157451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6173859" y="157451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4816459" y="1575990"/>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3988533" y="1575990"/>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3448495" y="154475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1549486" y="156017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a:off x="475139" y="1536084"/>
              <a:ext cx="1089887" cy="307777"/>
            </a:xfrm>
            <a:prstGeom prst="rect">
              <a:avLst/>
            </a:prstGeom>
            <a:noFill/>
          </p:spPr>
          <p:txBody>
            <a:bodyPr wrap="none" rtlCol="0">
              <a:spAutoFit/>
            </a:bodyPr>
            <a:lstStyle/>
            <a:p>
              <a:r>
                <a:rPr lang="en-US" sz="1400" b="1" dirty="0">
                  <a:latin typeface="Times New Roman"/>
                  <a:cs typeface="Times New Roman"/>
                </a:rPr>
                <a:t>d</a:t>
              </a:r>
              <a:r>
                <a:rPr lang="en-US" sz="1400" b="1" dirty="0" smtClean="0">
                  <a:latin typeface="Times New Roman"/>
                  <a:cs typeface="Times New Roman"/>
                </a:rPr>
                <a:t>ata type=8</a:t>
              </a:r>
              <a:endParaRPr lang="en-US" sz="1400" b="1" dirty="0">
                <a:latin typeface="Times New Roman"/>
                <a:cs typeface="Times New Roman"/>
              </a:endParaRPr>
            </a:p>
          </p:txBody>
        </p:sp>
        <p:sp>
          <p:nvSpPr>
            <p:cNvPr id="92" name="TextBox 91"/>
            <p:cNvSpPr txBox="1"/>
            <p:nvPr/>
          </p:nvSpPr>
          <p:spPr>
            <a:xfrm>
              <a:off x="2118451" y="1555079"/>
              <a:ext cx="787395" cy="307777"/>
            </a:xfrm>
            <a:prstGeom prst="rect">
              <a:avLst/>
            </a:prstGeom>
            <a:noFill/>
          </p:spPr>
          <p:txBody>
            <a:bodyPr wrap="none" rtlCol="0">
              <a:spAutoFit/>
            </a:bodyPr>
            <a:lstStyle/>
            <a:p>
              <a:r>
                <a:rPr lang="en-US" sz="1400" b="1" dirty="0" smtClean="0">
                  <a:latin typeface="Times New Roman"/>
                  <a:cs typeface="Times New Roman"/>
                </a:rPr>
                <a:t>channel</a:t>
              </a:r>
              <a:endParaRPr lang="en-US" sz="1400" b="1" dirty="0">
                <a:latin typeface="Times New Roman"/>
                <a:cs typeface="Times New Roman"/>
              </a:endParaRPr>
            </a:p>
          </p:txBody>
        </p:sp>
        <p:sp>
          <p:nvSpPr>
            <p:cNvPr id="93" name="TextBox 92"/>
            <p:cNvSpPr txBox="1"/>
            <p:nvPr/>
          </p:nvSpPr>
          <p:spPr>
            <a:xfrm>
              <a:off x="3415511" y="1555079"/>
              <a:ext cx="596625" cy="307777"/>
            </a:xfrm>
            <a:prstGeom prst="rect">
              <a:avLst/>
            </a:prstGeom>
            <a:noFill/>
          </p:spPr>
          <p:txBody>
            <a:bodyPr wrap="none" rtlCol="0">
              <a:spAutoFit/>
            </a:bodyPr>
            <a:lstStyle/>
            <a:p>
              <a:r>
                <a:rPr lang="en-US" sz="1400" b="1" dirty="0" smtClean="0">
                  <a:latin typeface="Times New Roman"/>
                  <a:cs typeface="Times New Roman"/>
                </a:rPr>
                <a:t>pulse</a:t>
              </a:r>
              <a:endParaRPr lang="en-US" sz="1400" b="1" dirty="0">
                <a:latin typeface="Times New Roman"/>
                <a:cs typeface="Times New Roman"/>
              </a:endParaRPr>
            </a:p>
          </p:txBody>
        </p:sp>
        <p:sp>
          <p:nvSpPr>
            <p:cNvPr id="94" name="TextBox 93"/>
            <p:cNvSpPr txBox="1"/>
            <p:nvPr/>
          </p:nvSpPr>
          <p:spPr>
            <a:xfrm>
              <a:off x="4110836" y="1555079"/>
              <a:ext cx="507270" cy="307777"/>
            </a:xfrm>
            <a:prstGeom prst="rect">
              <a:avLst/>
            </a:prstGeom>
            <a:noFill/>
          </p:spPr>
          <p:txBody>
            <a:bodyPr wrap="none" rtlCol="0">
              <a:spAutoFit/>
            </a:bodyPr>
            <a:lstStyle/>
            <a:p>
              <a:r>
                <a:rPr lang="en-US" sz="1400" b="1" dirty="0" smtClean="0">
                  <a:latin typeface="Times New Roman"/>
                  <a:cs typeface="Times New Roman"/>
                </a:rPr>
                <a:t>Q.F.</a:t>
              </a:r>
              <a:endParaRPr lang="en-US" sz="1400" b="1" dirty="0">
                <a:latin typeface="Times New Roman"/>
                <a:cs typeface="Times New Roman"/>
              </a:endParaRPr>
            </a:p>
          </p:txBody>
        </p:sp>
        <p:sp>
          <p:nvSpPr>
            <p:cNvPr id="95" name="TextBox 94"/>
            <p:cNvSpPr txBox="1"/>
            <p:nvPr/>
          </p:nvSpPr>
          <p:spPr>
            <a:xfrm>
              <a:off x="5269711" y="1555079"/>
              <a:ext cx="453970" cy="307777"/>
            </a:xfrm>
            <a:prstGeom prst="rect">
              <a:avLst/>
            </a:prstGeom>
            <a:noFill/>
          </p:spPr>
          <p:txBody>
            <a:bodyPr wrap="none" rtlCol="0">
              <a:spAutoFit/>
            </a:bodyPr>
            <a:lstStyle/>
            <a:p>
              <a:r>
                <a:rPr lang="en-US" sz="1400" b="1" dirty="0" smtClean="0">
                  <a:latin typeface="Times New Roman"/>
                  <a:cs typeface="Times New Roman"/>
                </a:rPr>
                <a:t>slot</a:t>
              </a:r>
              <a:endParaRPr lang="en-US" sz="1400" b="1" dirty="0">
                <a:latin typeface="Times New Roman"/>
                <a:cs typeface="Times New Roman"/>
              </a:endParaRPr>
            </a:p>
          </p:txBody>
        </p:sp>
        <p:sp>
          <p:nvSpPr>
            <p:cNvPr id="96" name="TextBox 95"/>
            <p:cNvSpPr txBox="1"/>
            <p:nvPr/>
          </p:nvSpPr>
          <p:spPr>
            <a:xfrm>
              <a:off x="7085494" y="1555079"/>
              <a:ext cx="980419" cy="307777"/>
            </a:xfrm>
            <a:prstGeom prst="rect">
              <a:avLst/>
            </a:prstGeom>
            <a:noFill/>
          </p:spPr>
          <p:txBody>
            <a:bodyPr wrap="none" rtlCol="0">
              <a:spAutoFit/>
            </a:bodyPr>
            <a:lstStyle/>
            <a:p>
              <a:r>
                <a:rPr lang="en-US" sz="1400" b="1" dirty="0">
                  <a:latin typeface="Times New Roman"/>
                  <a:cs typeface="Times New Roman"/>
                </a:rPr>
                <a:t>p</a:t>
              </a:r>
              <a:r>
                <a:rPr lang="en-US" sz="1400" b="1" dirty="0" smtClean="0">
                  <a:latin typeface="Times New Roman"/>
                  <a:cs typeface="Times New Roman"/>
                </a:rPr>
                <a:t>ulse time</a:t>
              </a:r>
              <a:endParaRPr lang="en-US" sz="1400" b="1" dirty="0">
                <a:latin typeface="Times New Roman"/>
                <a:cs typeface="Times New Roman"/>
              </a:endParaRPr>
            </a:p>
          </p:txBody>
        </p:sp>
        <p:sp>
          <p:nvSpPr>
            <p:cNvPr id="97" name="TextBox 96"/>
            <p:cNvSpPr txBox="1"/>
            <p:nvPr/>
          </p:nvSpPr>
          <p:spPr>
            <a:xfrm>
              <a:off x="7214744" y="2013700"/>
              <a:ext cx="614264" cy="230832"/>
            </a:xfrm>
            <a:prstGeom prst="rect">
              <a:avLst/>
            </a:prstGeom>
            <a:noFill/>
          </p:spPr>
          <p:txBody>
            <a:bodyPr wrap="none" rtlCol="0">
              <a:spAutoFit/>
            </a:bodyPr>
            <a:lstStyle/>
            <a:p>
              <a:r>
                <a:rPr lang="en-US" sz="900" dirty="0" smtClean="0">
                  <a:latin typeface="Arial Black"/>
                  <a:cs typeface="Arial Black"/>
                </a:rPr>
                <a:t>10 bits</a:t>
              </a:r>
              <a:endParaRPr lang="en-US" sz="900" dirty="0">
                <a:latin typeface="Arial Black"/>
                <a:cs typeface="Arial Black"/>
              </a:endParaRPr>
            </a:p>
          </p:txBody>
        </p:sp>
        <p:sp>
          <p:nvSpPr>
            <p:cNvPr id="98" name="TextBox 97"/>
            <p:cNvSpPr txBox="1"/>
            <p:nvPr/>
          </p:nvSpPr>
          <p:spPr>
            <a:xfrm>
              <a:off x="5261290" y="2013700"/>
              <a:ext cx="537283" cy="230832"/>
            </a:xfrm>
            <a:prstGeom prst="rect">
              <a:avLst/>
            </a:prstGeom>
            <a:noFill/>
          </p:spPr>
          <p:txBody>
            <a:bodyPr wrap="none" rtlCol="0">
              <a:spAutoFit/>
            </a:bodyPr>
            <a:lstStyle/>
            <a:p>
              <a:r>
                <a:rPr lang="en-US" sz="900" dirty="0" smtClean="0">
                  <a:latin typeface="Arial Black"/>
                  <a:cs typeface="Arial Black"/>
                </a:rPr>
                <a:t>5 bits</a:t>
              </a:r>
              <a:endParaRPr lang="en-US" sz="900" dirty="0">
                <a:latin typeface="Arial Black"/>
                <a:cs typeface="Arial Black"/>
              </a:endParaRPr>
            </a:p>
          </p:txBody>
        </p:sp>
        <p:sp>
          <p:nvSpPr>
            <p:cNvPr id="99" name="TextBox 98"/>
            <p:cNvSpPr txBox="1"/>
            <p:nvPr/>
          </p:nvSpPr>
          <p:spPr>
            <a:xfrm>
              <a:off x="4110836" y="2013700"/>
              <a:ext cx="537283" cy="230832"/>
            </a:xfrm>
            <a:prstGeom prst="rect">
              <a:avLst/>
            </a:prstGeom>
            <a:noFill/>
          </p:spPr>
          <p:txBody>
            <a:bodyPr wrap="none" rtlCol="0">
              <a:spAutoFit/>
            </a:bodyPr>
            <a:lstStyle/>
            <a:p>
              <a:r>
                <a:rPr lang="en-US" sz="900" dirty="0" smtClean="0">
                  <a:latin typeface="Arial Black"/>
                  <a:cs typeface="Arial Black"/>
                </a:rPr>
                <a:t>3 bits</a:t>
              </a:r>
              <a:endParaRPr lang="en-US" sz="900" dirty="0">
                <a:latin typeface="Arial Black"/>
                <a:cs typeface="Arial Black"/>
              </a:endParaRPr>
            </a:p>
          </p:txBody>
        </p:sp>
        <p:sp>
          <p:nvSpPr>
            <p:cNvPr id="100" name="TextBox 99"/>
            <p:cNvSpPr txBox="1"/>
            <p:nvPr/>
          </p:nvSpPr>
          <p:spPr>
            <a:xfrm>
              <a:off x="3407090" y="2013700"/>
              <a:ext cx="537283" cy="230832"/>
            </a:xfrm>
            <a:prstGeom prst="rect">
              <a:avLst/>
            </a:prstGeom>
            <a:noFill/>
          </p:spPr>
          <p:txBody>
            <a:bodyPr wrap="none" rtlCol="0">
              <a:spAutoFit/>
            </a:bodyPr>
            <a:lstStyle/>
            <a:p>
              <a:r>
                <a:rPr lang="en-US" sz="900" dirty="0" smtClean="0">
                  <a:latin typeface="Arial Black"/>
                  <a:cs typeface="Arial Black"/>
                </a:rPr>
                <a:t>2 bits</a:t>
              </a:r>
              <a:endParaRPr lang="en-US" sz="900" dirty="0">
                <a:latin typeface="Arial Black"/>
                <a:cs typeface="Arial Black"/>
              </a:endParaRPr>
            </a:p>
          </p:txBody>
        </p:sp>
        <p:sp>
          <p:nvSpPr>
            <p:cNvPr id="101" name="TextBox 100"/>
            <p:cNvSpPr txBox="1"/>
            <p:nvPr/>
          </p:nvSpPr>
          <p:spPr>
            <a:xfrm>
              <a:off x="2211056" y="2013700"/>
              <a:ext cx="537283" cy="230832"/>
            </a:xfrm>
            <a:prstGeom prst="rect">
              <a:avLst/>
            </a:prstGeom>
            <a:noFill/>
          </p:spPr>
          <p:txBody>
            <a:bodyPr wrap="none" rtlCol="0">
              <a:spAutoFit/>
            </a:bodyPr>
            <a:lstStyle/>
            <a:p>
              <a:r>
                <a:rPr lang="en-US" sz="900" dirty="0" smtClean="0">
                  <a:latin typeface="Arial Black"/>
                  <a:cs typeface="Arial Black"/>
                </a:rPr>
                <a:t>7 bits</a:t>
              </a:r>
              <a:endParaRPr lang="en-US" sz="900" dirty="0">
                <a:latin typeface="Arial Black"/>
                <a:cs typeface="Arial Black"/>
              </a:endParaRPr>
            </a:p>
          </p:txBody>
        </p:sp>
        <p:sp>
          <p:nvSpPr>
            <p:cNvPr id="102" name="TextBox 101"/>
            <p:cNvSpPr txBox="1"/>
            <p:nvPr/>
          </p:nvSpPr>
          <p:spPr>
            <a:xfrm>
              <a:off x="717869" y="2013700"/>
              <a:ext cx="537283" cy="230832"/>
            </a:xfrm>
            <a:prstGeom prst="rect">
              <a:avLst/>
            </a:prstGeom>
            <a:noFill/>
          </p:spPr>
          <p:txBody>
            <a:bodyPr wrap="none" rtlCol="0">
              <a:spAutoFit/>
            </a:bodyPr>
            <a:lstStyle/>
            <a:p>
              <a:r>
                <a:rPr lang="en-US" sz="900" dirty="0" smtClean="0">
                  <a:latin typeface="Arial Black"/>
                  <a:cs typeface="Arial Black"/>
                </a:rPr>
                <a:t>4 bits</a:t>
              </a:r>
              <a:endParaRPr lang="en-US" sz="900" dirty="0">
                <a:latin typeface="Arial Black"/>
                <a:cs typeface="Arial Black"/>
              </a:endParaRPr>
            </a:p>
          </p:txBody>
        </p:sp>
        <p:sp>
          <p:nvSpPr>
            <p:cNvPr id="103" name="TextBox 102"/>
            <p:cNvSpPr txBox="1"/>
            <p:nvPr/>
          </p:nvSpPr>
          <p:spPr>
            <a:xfrm>
              <a:off x="89283" y="2013700"/>
              <a:ext cx="466782" cy="230832"/>
            </a:xfrm>
            <a:prstGeom prst="rect">
              <a:avLst/>
            </a:prstGeom>
            <a:noFill/>
          </p:spPr>
          <p:txBody>
            <a:bodyPr wrap="none" rtlCol="0">
              <a:spAutoFit/>
            </a:bodyPr>
            <a:lstStyle/>
            <a:p>
              <a:r>
                <a:rPr lang="en-US" sz="900" dirty="0" smtClean="0">
                  <a:latin typeface="Arial Black"/>
                  <a:cs typeface="Arial Black"/>
                </a:rPr>
                <a:t>1 bit</a:t>
              </a:r>
              <a:endParaRPr lang="en-US" sz="900" dirty="0">
                <a:latin typeface="Arial Black"/>
                <a:cs typeface="Arial Black"/>
              </a:endParaRPr>
            </a:p>
          </p:txBody>
        </p:sp>
      </p:grpSp>
      <p:grpSp>
        <p:nvGrpSpPr>
          <p:cNvPr id="105" name="Group 104"/>
          <p:cNvGrpSpPr/>
          <p:nvPr/>
        </p:nvGrpSpPr>
        <p:grpSpPr>
          <a:xfrm>
            <a:off x="70278" y="3610906"/>
            <a:ext cx="8794942" cy="1145388"/>
            <a:chOff x="89283" y="1107970"/>
            <a:chExt cx="8794942" cy="1145388"/>
          </a:xfrm>
        </p:grpSpPr>
        <p:grpSp>
          <p:nvGrpSpPr>
            <p:cNvPr id="106" name="Group 105"/>
            <p:cNvGrpSpPr/>
            <p:nvPr/>
          </p:nvGrpSpPr>
          <p:grpSpPr>
            <a:xfrm>
              <a:off x="200428" y="1403100"/>
              <a:ext cx="8677461" cy="188302"/>
              <a:chOff x="192455" y="1494562"/>
              <a:chExt cx="9442707" cy="190992"/>
            </a:xfrm>
          </p:grpSpPr>
          <p:sp>
            <p:nvSpPr>
              <p:cNvPr id="171" name="Right Bracket 170"/>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2" name="Right Bracket 171"/>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3" name="Right Bracket 172"/>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4" name="Right Bracket 173"/>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5" name="Right Bracket 174"/>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6" name="Right Bracket 175"/>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7" name="Right Bracket 176"/>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8" name="Right Bracket 177"/>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9" name="Right Bracket 178"/>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0" name="Right Bracket 179"/>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1" name="Right Bracket 180"/>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2" name="Right Bracket 181"/>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3" name="Right Bracket 182"/>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4" name="Right Bracket 183"/>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5" name="Right Bracket 184"/>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6" name="Right Bracket 185"/>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7" name="Right Bracket 186"/>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8" name="Right Bracket 187"/>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9" name="Right Bracket 188"/>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0" name="Right Bracket 189"/>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1" name="Right Bracket 190"/>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2" name="Right Bracket 191"/>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3" name="Right Bracket 192"/>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4" name="Right Bracket 193"/>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5" name="Right Bracket 194"/>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6" name="Right Bracket 195"/>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7" name="Right Bracket 196"/>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8" name="Right Bracket 197"/>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9" name="Right Bracket 198"/>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0" name="Right Bracket 199"/>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1" name="Right Bracket 200"/>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2" name="Right Bracket 201"/>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07" name="TextBox 106"/>
            <p:cNvSpPr txBox="1"/>
            <p:nvPr/>
          </p:nvSpPr>
          <p:spPr>
            <a:xfrm>
              <a:off x="8608564" y="1107970"/>
              <a:ext cx="275661" cy="307777"/>
            </a:xfrm>
            <a:prstGeom prst="rect">
              <a:avLst/>
            </a:prstGeom>
            <a:noFill/>
          </p:spPr>
          <p:txBody>
            <a:bodyPr wrap="none" rtlCol="0">
              <a:spAutoFit/>
            </a:bodyPr>
            <a:lstStyle/>
            <a:p>
              <a:r>
                <a:rPr lang="en-US" sz="1400" dirty="0" smtClean="0"/>
                <a:t>0</a:t>
              </a:r>
              <a:endParaRPr lang="en-US" sz="1400" dirty="0"/>
            </a:p>
          </p:txBody>
        </p:sp>
        <p:sp>
          <p:nvSpPr>
            <p:cNvPr id="108" name="TextBox 107"/>
            <p:cNvSpPr txBox="1"/>
            <p:nvPr/>
          </p:nvSpPr>
          <p:spPr>
            <a:xfrm>
              <a:off x="189408" y="1107970"/>
              <a:ext cx="366657" cy="307777"/>
            </a:xfrm>
            <a:prstGeom prst="rect">
              <a:avLst/>
            </a:prstGeom>
            <a:noFill/>
          </p:spPr>
          <p:txBody>
            <a:bodyPr wrap="none" rtlCol="0">
              <a:spAutoFit/>
            </a:bodyPr>
            <a:lstStyle/>
            <a:p>
              <a:r>
                <a:rPr lang="en-US" sz="1400" dirty="0" smtClean="0"/>
                <a:t>31</a:t>
              </a:r>
              <a:endParaRPr lang="en-US" sz="1400" dirty="0"/>
            </a:p>
          </p:txBody>
        </p:sp>
        <p:sp>
          <p:nvSpPr>
            <p:cNvPr id="109" name="TextBox 108"/>
            <p:cNvSpPr txBox="1"/>
            <p:nvPr/>
          </p:nvSpPr>
          <p:spPr>
            <a:xfrm>
              <a:off x="7525875" y="1107970"/>
              <a:ext cx="275661" cy="307777"/>
            </a:xfrm>
            <a:prstGeom prst="rect">
              <a:avLst/>
            </a:prstGeom>
            <a:noFill/>
          </p:spPr>
          <p:txBody>
            <a:bodyPr wrap="none" rtlCol="0">
              <a:spAutoFit/>
            </a:bodyPr>
            <a:lstStyle/>
            <a:p>
              <a:r>
                <a:rPr lang="en-US" sz="1400" dirty="0" smtClean="0"/>
                <a:t>4</a:t>
              </a:r>
              <a:endParaRPr lang="en-US" sz="1400" dirty="0"/>
            </a:p>
          </p:txBody>
        </p:sp>
        <p:sp>
          <p:nvSpPr>
            <p:cNvPr id="110" name="TextBox 109"/>
            <p:cNvSpPr txBox="1"/>
            <p:nvPr/>
          </p:nvSpPr>
          <p:spPr>
            <a:xfrm>
              <a:off x="6443186" y="1107970"/>
              <a:ext cx="275661" cy="307777"/>
            </a:xfrm>
            <a:prstGeom prst="rect">
              <a:avLst/>
            </a:prstGeom>
            <a:noFill/>
          </p:spPr>
          <p:txBody>
            <a:bodyPr wrap="none" rtlCol="0">
              <a:spAutoFit/>
            </a:bodyPr>
            <a:lstStyle/>
            <a:p>
              <a:r>
                <a:rPr lang="en-US" sz="1400" dirty="0" smtClean="0"/>
                <a:t>8</a:t>
              </a:r>
              <a:endParaRPr lang="en-US" sz="1400" dirty="0"/>
            </a:p>
          </p:txBody>
        </p:sp>
        <p:sp>
          <p:nvSpPr>
            <p:cNvPr id="111" name="TextBox 110"/>
            <p:cNvSpPr txBox="1"/>
            <p:nvPr/>
          </p:nvSpPr>
          <p:spPr>
            <a:xfrm>
              <a:off x="5324475" y="1107970"/>
              <a:ext cx="366657" cy="307777"/>
            </a:xfrm>
            <a:prstGeom prst="rect">
              <a:avLst/>
            </a:prstGeom>
            <a:noFill/>
          </p:spPr>
          <p:txBody>
            <a:bodyPr wrap="none" rtlCol="0">
              <a:spAutoFit/>
            </a:bodyPr>
            <a:lstStyle/>
            <a:p>
              <a:r>
                <a:rPr lang="en-US" sz="1400" dirty="0" smtClean="0"/>
                <a:t>12</a:t>
              </a:r>
              <a:endParaRPr lang="en-US" sz="1400" dirty="0"/>
            </a:p>
          </p:txBody>
        </p:sp>
        <p:sp>
          <p:nvSpPr>
            <p:cNvPr id="112" name="TextBox 111"/>
            <p:cNvSpPr txBox="1"/>
            <p:nvPr/>
          </p:nvSpPr>
          <p:spPr>
            <a:xfrm>
              <a:off x="4218302" y="1107970"/>
              <a:ext cx="366657" cy="307777"/>
            </a:xfrm>
            <a:prstGeom prst="rect">
              <a:avLst/>
            </a:prstGeom>
            <a:noFill/>
          </p:spPr>
          <p:txBody>
            <a:bodyPr wrap="none" rtlCol="0">
              <a:spAutoFit/>
            </a:bodyPr>
            <a:lstStyle/>
            <a:p>
              <a:r>
                <a:rPr lang="en-US" sz="1400" dirty="0" smtClean="0"/>
                <a:t>16</a:t>
              </a:r>
            </a:p>
          </p:txBody>
        </p:sp>
        <p:sp>
          <p:nvSpPr>
            <p:cNvPr id="113" name="TextBox 112"/>
            <p:cNvSpPr txBox="1"/>
            <p:nvPr/>
          </p:nvSpPr>
          <p:spPr>
            <a:xfrm>
              <a:off x="3159032" y="1107970"/>
              <a:ext cx="366657" cy="307777"/>
            </a:xfrm>
            <a:prstGeom prst="rect">
              <a:avLst/>
            </a:prstGeom>
            <a:noFill/>
          </p:spPr>
          <p:txBody>
            <a:bodyPr wrap="none" rtlCol="0">
              <a:spAutoFit/>
            </a:bodyPr>
            <a:lstStyle/>
            <a:p>
              <a:r>
                <a:rPr lang="en-US" sz="1400" dirty="0" smtClean="0"/>
                <a:t>20</a:t>
              </a:r>
              <a:endParaRPr lang="en-US" sz="1400" dirty="0"/>
            </a:p>
          </p:txBody>
        </p:sp>
        <p:sp>
          <p:nvSpPr>
            <p:cNvPr id="114" name="TextBox 113"/>
            <p:cNvSpPr txBox="1"/>
            <p:nvPr/>
          </p:nvSpPr>
          <p:spPr>
            <a:xfrm>
              <a:off x="2039036" y="1107970"/>
              <a:ext cx="366657" cy="307777"/>
            </a:xfrm>
            <a:prstGeom prst="rect">
              <a:avLst/>
            </a:prstGeom>
            <a:noFill/>
          </p:spPr>
          <p:txBody>
            <a:bodyPr wrap="none" rtlCol="0">
              <a:spAutoFit/>
            </a:bodyPr>
            <a:lstStyle/>
            <a:p>
              <a:r>
                <a:rPr lang="en-US" sz="1400" dirty="0" smtClean="0"/>
                <a:t>24</a:t>
              </a:r>
              <a:endParaRPr lang="en-US" sz="1400" dirty="0"/>
            </a:p>
          </p:txBody>
        </p:sp>
        <p:sp>
          <p:nvSpPr>
            <p:cNvPr id="115" name="TextBox 114"/>
            <p:cNvSpPr txBox="1"/>
            <p:nvPr/>
          </p:nvSpPr>
          <p:spPr>
            <a:xfrm>
              <a:off x="965476" y="1107970"/>
              <a:ext cx="366657" cy="307777"/>
            </a:xfrm>
            <a:prstGeom prst="rect">
              <a:avLst/>
            </a:prstGeom>
            <a:noFill/>
          </p:spPr>
          <p:txBody>
            <a:bodyPr wrap="none" rtlCol="0">
              <a:spAutoFit/>
            </a:bodyPr>
            <a:lstStyle/>
            <a:p>
              <a:r>
                <a:rPr lang="en-US" sz="1400" dirty="0" smtClean="0"/>
                <a:t>28</a:t>
              </a:r>
              <a:endParaRPr lang="en-US" sz="1400" dirty="0"/>
            </a:p>
          </p:txBody>
        </p:sp>
        <p:sp>
          <p:nvSpPr>
            <p:cNvPr id="116" name="TextBox 115"/>
            <p:cNvSpPr txBox="1"/>
            <p:nvPr/>
          </p:nvSpPr>
          <p:spPr>
            <a:xfrm>
              <a:off x="185410" y="1555079"/>
              <a:ext cx="274434" cy="307777"/>
            </a:xfrm>
            <a:prstGeom prst="rect">
              <a:avLst/>
            </a:prstGeom>
            <a:noFill/>
          </p:spPr>
          <p:txBody>
            <a:bodyPr wrap="none" rtlCol="0">
              <a:spAutoFit/>
            </a:bodyPr>
            <a:lstStyle/>
            <a:p>
              <a:r>
                <a:rPr lang="en-US" sz="1400" b="1" dirty="0" smtClean="0">
                  <a:latin typeface="Times New Roman"/>
                  <a:cs typeface="Times New Roman"/>
                </a:rPr>
                <a:t>1</a:t>
              </a:r>
              <a:endParaRPr lang="en-US" sz="1400" b="1" dirty="0">
                <a:latin typeface="Times New Roman"/>
                <a:cs typeface="Times New Roman"/>
              </a:endParaRPr>
            </a:p>
          </p:txBody>
        </p:sp>
        <p:cxnSp>
          <p:nvCxnSpPr>
            <p:cNvPr id="117" name="Straight Connector 116"/>
            <p:cNvCxnSpPr/>
            <p:nvPr/>
          </p:nvCxnSpPr>
          <p:spPr>
            <a:xfrm>
              <a:off x="475139" y="1557526"/>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grpSp>
          <p:nvGrpSpPr>
            <p:cNvPr id="118" name="Group 117"/>
            <p:cNvGrpSpPr/>
            <p:nvPr/>
          </p:nvGrpSpPr>
          <p:grpSpPr>
            <a:xfrm rot="10800000">
              <a:off x="201815" y="1825397"/>
              <a:ext cx="8677461" cy="188302"/>
              <a:chOff x="192455" y="1494562"/>
              <a:chExt cx="9442707" cy="190992"/>
            </a:xfrm>
          </p:grpSpPr>
          <p:sp>
            <p:nvSpPr>
              <p:cNvPr id="139" name="Right Bracket 138"/>
              <p:cNvSpPr/>
              <p:nvPr/>
            </p:nvSpPr>
            <p:spPr>
              <a:xfrm rot="16200000">
                <a:off x="2602524"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0" name="Right Bracket 139"/>
              <p:cNvSpPr/>
              <p:nvPr/>
            </p:nvSpPr>
            <p:spPr>
              <a:xfrm rot="16200000">
                <a:off x="2901462"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1" name="Right Bracket 140"/>
              <p:cNvSpPr/>
              <p:nvPr/>
            </p:nvSpPr>
            <p:spPr>
              <a:xfrm rot="16200000">
                <a:off x="3194539"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2" name="Right Bracket 141"/>
              <p:cNvSpPr/>
              <p:nvPr/>
            </p:nvSpPr>
            <p:spPr>
              <a:xfrm rot="16200000">
                <a:off x="3487616"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3" name="Right Bracket 142"/>
              <p:cNvSpPr/>
              <p:nvPr/>
            </p:nvSpPr>
            <p:spPr>
              <a:xfrm rot="16200000">
                <a:off x="3780693"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4" name="Right Bracket 143"/>
              <p:cNvSpPr/>
              <p:nvPr/>
            </p:nvSpPr>
            <p:spPr>
              <a:xfrm rot="16200000">
                <a:off x="4079631"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5" name="Right Bracket 144"/>
              <p:cNvSpPr/>
              <p:nvPr/>
            </p:nvSpPr>
            <p:spPr>
              <a:xfrm rot="16200000">
                <a:off x="4372708"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6" name="Right Bracket 145"/>
              <p:cNvSpPr/>
              <p:nvPr/>
            </p:nvSpPr>
            <p:spPr>
              <a:xfrm rot="16200000">
                <a:off x="4665785"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7" name="Right Bracket 146"/>
              <p:cNvSpPr/>
              <p:nvPr/>
            </p:nvSpPr>
            <p:spPr>
              <a:xfrm rot="16200000">
                <a:off x="246186"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8" name="Right Bracket 147"/>
              <p:cNvSpPr/>
              <p:nvPr/>
            </p:nvSpPr>
            <p:spPr>
              <a:xfrm rot="16200000">
                <a:off x="545124"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9" name="Right Bracket 148"/>
              <p:cNvSpPr/>
              <p:nvPr/>
            </p:nvSpPr>
            <p:spPr>
              <a:xfrm rot="16200000">
                <a:off x="838201"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0" name="Right Bracket 149"/>
              <p:cNvSpPr/>
              <p:nvPr/>
            </p:nvSpPr>
            <p:spPr>
              <a:xfrm rot="16200000">
                <a:off x="1131278"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1" name="Right Bracket 150"/>
              <p:cNvSpPr/>
              <p:nvPr/>
            </p:nvSpPr>
            <p:spPr>
              <a:xfrm rot="16200000">
                <a:off x="1424355"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2" name="Right Bracket 151"/>
              <p:cNvSpPr/>
              <p:nvPr/>
            </p:nvSpPr>
            <p:spPr>
              <a:xfrm rot="16200000">
                <a:off x="1723293" y="1443519"/>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3" name="Right Bracket 152"/>
              <p:cNvSpPr/>
              <p:nvPr/>
            </p:nvSpPr>
            <p:spPr>
              <a:xfrm rot="16200000">
                <a:off x="2016370" y="1440832"/>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4" name="Right Bracket 153"/>
              <p:cNvSpPr/>
              <p:nvPr/>
            </p:nvSpPr>
            <p:spPr>
              <a:xfrm rot="16200000">
                <a:off x="2309447" y="144083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5" name="Right Bracket 154"/>
              <p:cNvSpPr/>
              <p:nvPr/>
            </p:nvSpPr>
            <p:spPr>
              <a:xfrm rot="16200000">
                <a:off x="7332555"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6" name="Right Bracket 155"/>
              <p:cNvSpPr/>
              <p:nvPr/>
            </p:nvSpPr>
            <p:spPr>
              <a:xfrm rot="16200000">
                <a:off x="7631493"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7" name="Right Bracket 156"/>
              <p:cNvSpPr/>
              <p:nvPr/>
            </p:nvSpPr>
            <p:spPr>
              <a:xfrm rot="16200000">
                <a:off x="7924570"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8" name="Right Bracket 157"/>
              <p:cNvSpPr/>
              <p:nvPr/>
            </p:nvSpPr>
            <p:spPr>
              <a:xfrm rot="16200000">
                <a:off x="8217647"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9" name="Right Bracket 158"/>
              <p:cNvSpPr/>
              <p:nvPr/>
            </p:nvSpPr>
            <p:spPr>
              <a:xfrm rot="16200000">
                <a:off x="8510724"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0" name="Right Bracket 159"/>
              <p:cNvSpPr/>
              <p:nvPr/>
            </p:nvSpPr>
            <p:spPr>
              <a:xfrm rot="16200000">
                <a:off x="8809662"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1" name="Right Bracket 160"/>
              <p:cNvSpPr/>
              <p:nvPr/>
            </p:nvSpPr>
            <p:spPr>
              <a:xfrm rot="16200000">
                <a:off x="9102739"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2" name="Right Bracket 161"/>
              <p:cNvSpPr/>
              <p:nvPr/>
            </p:nvSpPr>
            <p:spPr>
              <a:xfrm rot="16200000">
                <a:off x="9395816"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3" name="Right Bracket 162"/>
              <p:cNvSpPr/>
              <p:nvPr/>
            </p:nvSpPr>
            <p:spPr>
              <a:xfrm rot="16200000">
                <a:off x="4976217"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4" name="Right Bracket 163"/>
              <p:cNvSpPr/>
              <p:nvPr/>
            </p:nvSpPr>
            <p:spPr>
              <a:xfrm rot="16200000">
                <a:off x="5275155"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5" name="Right Bracket 164"/>
              <p:cNvSpPr/>
              <p:nvPr/>
            </p:nvSpPr>
            <p:spPr>
              <a:xfrm rot="16200000">
                <a:off x="5568232"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6" name="Right Bracket 165"/>
              <p:cNvSpPr/>
              <p:nvPr/>
            </p:nvSpPr>
            <p:spPr>
              <a:xfrm rot="16200000">
                <a:off x="5861309"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7" name="Right Bracket 166"/>
              <p:cNvSpPr/>
              <p:nvPr/>
            </p:nvSpPr>
            <p:spPr>
              <a:xfrm rot="16200000">
                <a:off x="6154386"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8" name="Right Bracket 167"/>
              <p:cNvSpPr/>
              <p:nvPr/>
            </p:nvSpPr>
            <p:spPr>
              <a:xfrm rot="16200000">
                <a:off x="6453324" y="1446208"/>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9" name="Right Bracket 168"/>
              <p:cNvSpPr/>
              <p:nvPr/>
            </p:nvSpPr>
            <p:spPr>
              <a:xfrm rot="16200000">
                <a:off x="6746401" y="1443521"/>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0" name="Right Bracket 169"/>
              <p:cNvSpPr/>
              <p:nvPr/>
            </p:nvSpPr>
            <p:spPr>
              <a:xfrm rot="16200000">
                <a:off x="7039478" y="1443520"/>
                <a:ext cx="185615" cy="293077"/>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19" name="Straight Connector 118"/>
            <p:cNvCxnSpPr/>
            <p:nvPr/>
          </p:nvCxnSpPr>
          <p:spPr>
            <a:xfrm>
              <a:off x="200428" y="159140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a:off x="8877890" y="1574517"/>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131" name="TextBox 130"/>
            <p:cNvSpPr txBox="1"/>
            <p:nvPr/>
          </p:nvSpPr>
          <p:spPr>
            <a:xfrm>
              <a:off x="6092601" y="1536084"/>
              <a:ext cx="1239818" cy="307777"/>
            </a:xfrm>
            <a:prstGeom prst="rect">
              <a:avLst/>
            </a:prstGeom>
            <a:noFill/>
          </p:spPr>
          <p:txBody>
            <a:bodyPr wrap="none" rtlCol="0">
              <a:spAutoFit/>
            </a:bodyPr>
            <a:lstStyle/>
            <a:p>
              <a:r>
                <a:rPr lang="en-US" sz="1400" b="1" dirty="0" smtClean="0">
                  <a:latin typeface="Times New Roman"/>
                  <a:cs typeface="Times New Roman"/>
                </a:rPr>
                <a:t>pulse integral</a:t>
              </a:r>
              <a:endParaRPr lang="en-US" sz="1400" b="1" dirty="0">
                <a:latin typeface="Times New Roman"/>
                <a:cs typeface="Times New Roman"/>
              </a:endParaRPr>
            </a:p>
          </p:txBody>
        </p:sp>
        <p:sp>
          <p:nvSpPr>
            <p:cNvPr id="132" name="TextBox 131"/>
            <p:cNvSpPr txBox="1"/>
            <p:nvPr/>
          </p:nvSpPr>
          <p:spPr>
            <a:xfrm>
              <a:off x="6367573" y="2022526"/>
              <a:ext cx="614264" cy="230832"/>
            </a:xfrm>
            <a:prstGeom prst="rect">
              <a:avLst/>
            </a:prstGeom>
            <a:noFill/>
          </p:spPr>
          <p:txBody>
            <a:bodyPr wrap="none" rtlCol="0">
              <a:spAutoFit/>
            </a:bodyPr>
            <a:lstStyle/>
            <a:p>
              <a:r>
                <a:rPr lang="en-US" sz="900" dirty="0" smtClean="0">
                  <a:latin typeface="Arial Black"/>
                  <a:cs typeface="Arial Black"/>
                </a:rPr>
                <a:t>17 bits</a:t>
              </a:r>
              <a:endParaRPr lang="en-US" sz="900" dirty="0">
                <a:latin typeface="Arial Black"/>
                <a:cs typeface="Arial Black"/>
              </a:endParaRPr>
            </a:p>
          </p:txBody>
        </p:sp>
        <p:sp>
          <p:nvSpPr>
            <p:cNvPr id="138" name="TextBox 137"/>
            <p:cNvSpPr txBox="1"/>
            <p:nvPr/>
          </p:nvSpPr>
          <p:spPr>
            <a:xfrm>
              <a:off x="89283" y="2013700"/>
              <a:ext cx="466782" cy="230832"/>
            </a:xfrm>
            <a:prstGeom prst="rect">
              <a:avLst/>
            </a:prstGeom>
            <a:noFill/>
          </p:spPr>
          <p:txBody>
            <a:bodyPr wrap="none" rtlCol="0">
              <a:spAutoFit/>
            </a:bodyPr>
            <a:lstStyle/>
            <a:p>
              <a:r>
                <a:rPr lang="en-US" sz="900" dirty="0" smtClean="0">
                  <a:latin typeface="Arial Black"/>
                  <a:cs typeface="Arial Black"/>
                </a:rPr>
                <a:t>1 bit</a:t>
              </a:r>
              <a:endParaRPr lang="en-US" sz="900" dirty="0">
                <a:latin typeface="Arial Black"/>
                <a:cs typeface="Arial Black"/>
              </a:endParaRPr>
            </a:p>
          </p:txBody>
        </p:sp>
      </p:grpSp>
      <p:sp>
        <p:nvSpPr>
          <p:cNvPr id="203" name="TextBox 202"/>
          <p:cNvSpPr txBox="1"/>
          <p:nvPr/>
        </p:nvSpPr>
        <p:spPr>
          <a:xfrm>
            <a:off x="155234" y="1200322"/>
            <a:ext cx="2225076" cy="369332"/>
          </a:xfrm>
          <a:prstGeom prst="rect">
            <a:avLst/>
          </a:prstGeom>
          <a:noFill/>
        </p:spPr>
        <p:txBody>
          <a:bodyPr wrap="none" rtlCol="0">
            <a:spAutoFit/>
          </a:bodyPr>
          <a:lstStyle/>
          <a:p>
            <a:r>
              <a:rPr lang="en-US" u="sng" dirty="0" smtClean="0"/>
              <a:t>First word: Pulse time</a:t>
            </a:r>
            <a:endParaRPr lang="en-US" u="sng" dirty="0"/>
          </a:p>
        </p:txBody>
      </p:sp>
      <p:sp>
        <p:nvSpPr>
          <p:cNvPr id="204" name="TextBox 203"/>
          <p:cNvSpPr txBox="1"/>
          <p:nvPr/>
        </p:nvSpPr>
        <p:spPr>
          <a:xfrm>
            <a:off x="189145" y="3162884"/>
            <a:ext cx="2792013" cy="369332"/>
          </a:xfrm>
          <a:prstGeom prst="rect">
            <a:avLst/>
          </a:prstGeom>
          <a:noFill/>
        </p:spPr>
        <p:txBody>
          <a:bodyPr wrap="none" rtlCol="0">
            <a:spAutoFit/>
          </a:bodyPr>
          <a:lstStyle/>
          <a:p>
            <a:r>
              <a:rPr lang="en-US" u="sng" dirty="0" smtClean="0"/>
              <a:t>Second word: Pulse integral</a:t>
            </a:r>
            <a:endParaRPr lang="en-US" u="sng" dirty="0"/>
          </a:p>
        </p:txBody>
      </p:sp>
      <p:sp>
        <p:nvSpPr>
          <p:cNvPr id="205" name="TextBox 204"/>
          <p:cNvSpPr txBox="1"/>
          <p:nvPr/>
        </p:nvSpPr>
        <p:spPr>
          <a:xfrm>
            <a:off x="4966526" y="369614"/>
            <a:ext cx="4106676" cy="369332"/>
          </a:xfrm>
          <a:prstGeom prst="rect">
            <a:avLst/>
          </a:prstGeom>
          <a:noFill/>
        </p:spPr>
        <p:txBody>
          <a:bodyPr wrap="none" rtlCol="0">
            <a:spAutoFit/>
          </a:bodyPr>
          <a:lstStyle/>
          <a:p>
            <a:r>
              <a:rPr lang="en-US" dirty="0" smtClean="0"/>
              <a:t>Option 2: De-coupled words w/o pedestal</a:t>
            </a:r>
            <a:endParaRPr lang="en-US" dirty="0"/>
          </a:p>
        </p:txBody>
      </p:sp>
      <p:cxnSp>
        <p:nvCxnSpPr>
          <p:cNvPr id="206" name="Straight Connector 205"/>
          <p:cNvCxnSpPr/>
          <p:nvPr/>
        </p:nvCxnSpPr>
        <p:spPr>
          <a:xfrm>
            <a:off x="1535718" y="4075418"/>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207" name="TextBox 206"/>
          <p:cNvSpPr txBox="1"/>
          <p:nvPr/>
        </p:nvSpPr>
        <p:spPr>
          <a:xfrm>
            <a:off x="462469" y="4060614"/>
            <a:ext cx="1095172" cy="307777"/>
          </a:xfrm>
          <a:prstGeom prst="rect">
            <a:avLst/>
          </a:prstGeom>
          <a:noFill/>
        </p:spPr>
        <p:txBody>
          <a:bodyPr wrap="none" rtlCol="0">
            <a:spAutoFit/>
          </a:bodyPr>
          <a:lstStyle/>
          <a:p>
            <a:r>
              <a:rPr lang="en-US" sz="1400" b="1" dirty="0">
                <a:latin typeface="Times New Roman"/>
                <a:cs typeface="Times New Roman"/>
              </a:rPr>
              <a:t>d</a:t>
            </a:r>
            <a:r>
              <a:rPr lang="en-US" sz="1400" b="1" dirty="0" smtClean="0">
                <a:latin typeface="Times New Roman"/>
                <a:cs typeface="Times New Roman"/>
              </a:rPr>
              <a:t>ata type=7</a:t>
            </a:r>
            <a:endParaRPr lang="en-US" sz="1400" b="1" dirty="0">
              <a:latin typeface="Times New Roman"/>
              <a:cs typeface="Times New Roman"/>
            </a:endParaRPr>
          </a:p>
        </p:txBody>
      </p:sp>
      <p:sp>
        <p:nvSpPr>
          <p:cNvPr id="208" name="TextBox 207"/>
          <p:cNvSpPr txBox="1"/>
          <p:nvPr/>
        </p:nvSpPr>
        <p:spPr>
          <a:xfrm>
            <a:off x="2104683" y="4070320"/>
            <a:ext cx="787395" cy="307777"/>
          </a:xfrm>
          <a:prstGeom prst="rect">
            <a:avLst/>
          </a:prstGeom>
          <a:noFill/>
        </p:spPr>
        <p:txBody>
          <a:bodyPr wrap="none" rtlCol="0">
            <a:spAutoFit/>
          </a:bodyPr>
          <a:lstStyle/>
          <a:p>
            <a:r>
              <a:rPr lang="en-US" sz="1400" b="1" dirty="0" smtClean="0">
                <a:latin typeface="Times New Roman"/>
                <a:cs typeface="Times New Roman"/>
              </a:rPr>
              <a:t>channel</a:t>
            </a:r>
            <a:endParaRPr lang="en-US" sz="1400" b="1" dirty="0">
              <a:latin typeface="Times New Roman"/>
              <a:cs typeface="Times New Roman"/>
            </a:endParaRPr>
          </a:p>
        </p:txBody>
      </p:sp>
      <p:sp>
        <p:nvSpPr>
          <p:cNvPr id="209" name="TextBox 208"/>
          <p:cNvSpPr txBox="1"/>
          <p:nvPr/>
        </p:nvSpPr>
        <p:spPr>
          <a:xfrm>
            <a:off x="3401743" y="4070320"/>
            <a:ext cx="596625" cy="307777"/>
          </a:xfrm>
          <a:prstGeom prst="rect">
            <a:avLst/>
          </a:prstGeom>
          <a:noFill/>
        </p:spPr>
        <p:txBody>
          <a:bodyPr wrap="none" rtlCol="0">
            <a:spAutoFit/>
          </a:bodyPr>
          <a:lstStyle/>
          <a:p>
            <a:r>
              <a:rPr lang="en-US" sz="1400" b="1" dirty="0" smtClean="0">
                <a:latin typeface="Times New Roman"/>
                <a:cs typeface="Times New Roman"/>
              </a:rPr>
              <a:t>pulse</a:t>
            </a:r>
            <a:endParaRPr lang="en-US" sz="1400" b="1" dirty="0">
              <a:latin typeface="Times New Roman"/>
              <a:cs typeface="Times New Roman"/>
            </a:endParaRPr>
          </a:p>
        </p:txBody>
      </p:sp>
      <p:sp>
        <p:nvSpPr>
          <p:cNvPr id="210" name="TextBox 209"/>
          <p:cNvSpPr txBox="1"/>
          <p:nvPr/>
        </p:nvSpPr>
        <p:spPr>
          <a:xfrm>
            <a:off x="3393322" y="4528941"/>
            <a:ext cx="537283" cy="230832"/>
          </a:xfrm>
          <a:prstGeom prst="rect">
            <a:avLst/>
          </a:prstGeom>
          <a:noFill/>
        </p:spPr>
        <p:txBody>
          <a:bodyPr wrap="none" rtlCol="0">
            <a:spAutoFit/>
          </a:bodyPr>
          <a:lstStyle/>
          <a:p>
            <a:r>
              <a:rPr lang="en-US" sz="900" dirty="0" smtClean="0">
                <a:latin typeface="Arial Black"/>
                <a:cs typeface="Arial Black"/>
              </a:rPr>
              <a:t>2 bits</a:t>
            </a:r>
            <a:endParaRPr lang="en-US" sz="900" dirty="0">
              <a:latin typeface="Arial Black"/>
              <a:cs typeface="Arial Black"/>
            </a:endParaRPr>
          </a:p>
        </p:txBody>
      </p:sp>
      <p:sp>
        <p:nvSpPr>
          <p:cNvPr id="211" name="TextBox 210"/>
          <p:cNvSpPr txBox="1"/>
          <p:nvPr/>
        </p:nvSpPr>
        <p:spPr>
          <a:xfrm>
            <a:off x="2197288" y="4528941"/>
            <a:ext cx="537283" cy="230832"/>
          </a:xfrm>
          <a:prstGeom prst="rect">
            <a:avLst/>
          </a:prstGeom>
          <a:noFill/>
        </p:spPr>
        <p:txBody>
          <a:bodyPr wrap="none" rtlCol="0">
            <a:spAutoFit/>
          </a:bodyPr>
          <a:lstStyle/>
          <a:p>
            <a:r>
              <a:rPr lang="en-US" sz="900" dirty="0" smtClean="0">
                <a:latin typeface="Arial Black"/>
                <a:cs typeface="Arial Black"/>
              </a:rPr>
              <a:t>7 bits</a:t>
            </a:r>
            <a:endParaRPr lang="en-US" sz="900" dirty="0">
              <a:latin typeface="Arial Black"/>
              <a:cs typeface="Arial Black"/>
            </a:endParaRPr>
          </a:p>
        </p:txBody>
      </p:sp>
      <p:sp>
        <p:nvSpPr>
          <p:cNvPr id="212" name="TextBox 211"/>
          <p:cNvSpPr txBox="1"/>
          <p:nvPr/>
        </p:nvSpPr>
        <p:spPr>
          <a:xfrm>
            <a:off x="704101" y="4528941"/>
            <a:ext cx="537283" cy="230832"/>
          </a:xfrm>
          <a:prstGeom prst="rect">
            <a:avLst/>
          </a:prstGeom>
          <a:noFill/>
        </p:spPr>
        <p:txBody>
          <a:bodyPr wrap="none" rtlCol="0">
            <a:spAutoFit/>
          </a:bodyPr>
          <a:lstStyle/>
          <a:p>
            <a:r>
              <a:rPr lang="en-US" sz="900" dirty="0" smtClean="0">
                <a:latin typeface="Arial Black"/>
                <a:cs typeface="Arial Black"/>
              </a:rPr>
              <a:t>4 bits</a:t>
            </a:r>
            <a:endParaRPr lang="en-US" sz="900" dirty="0">
              <a:latin typeface="Arial Black"/>
              <a:cs typeface="Arial Black"/>
            </a:endParaRPr>
          </a:p>
        </p:txBody>
      </p:sp>
      <p:cxnSp>
        <p:nvCxnSpPr>
          <p:cNvPr id="213" name="Straight Connector 212"/>
          <p:cNvCxnSpPr/>
          <p:nvPr/>
        </p:nvCxnSpPr>
        <p:spPr>
          <a:xfrm>
            <a:off x="3430878" y="4075418"/>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214" name="Straight Connector 213"/>
          <p:cNvCxnSpPr/>
          <p:nvPr/>
        </p:nvCxnSpPr>
        <p:spPr>
          <a:xfrm>
            <a:off x="3969529" y="4077453"/>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cxnSp>
        <p:nvCxnSpPr>
          <p:cNvPr id="215" name="Straight Connector 214"/>
          <p:cNvCxnSpPr/>
          <p:nvPr/>
        </p:nvCxnSpPr>
        <p:spPr>
          <a:xfrm>
            <a:off x="4803789" y="4078926"/>
            <a:ext cx="0" cy="267871"/>
          </a:xfrm>
          <a:prstGeom prst="line">
            <a:avLst/>
          </a:prstGeom>
          <a:ln>
            <a:solidFill>
              <a:srgbClr val="0000FF"/>
            </a:solidFill>
            <a:prstDash val="sysDash"/>
          </a:ln>
        </p:spPr>
        <p:style>
          <a:lnRef idx="2">
            <a:schemeClr val="accent1"/>
          </a:lnRef>
          <a:fillRef idx="0">
            <a:schemeClr val="accent1"/>
          </a:fillRef>
          <a:effectRef idx="1">
            <a:schemeClr val="accent1"/>
          </a:effectRef>
          <a:fontRef idx="minor">
            <a:schemeClr val="tx1"/>
          </a:fontRef>
        </p:style>
      </p:cxnSp>
      <p:sp>
        <p:nvSpPr>
          <p:cNvPr id="216" name="TextBox 215"/>
          <p:cNvSpPr txBox="1"/>
          <p:nvPr/>
        </p:nvSpPr>
        <p:spPr>
          <a:xfrm>
            <a:off x="4098166" y="4058015"/>
            <a:ext cx="507270" cy="307777"/>
          </a:xfrm>
          <a:prstGeom prst="rect">
            <a:avLst/>
          </a:prstGeom>
          <a:noFill/>
        </p:spPr>
        <p:txBody>
          <a:bodyPr wrap="none" rtlCol="0">
            <a:spAutoFit/>
          </a:bodyPr>
          <a:lstStyle/>
          <a:p>
            <a:r>
              <a:rPr lang="en-US" sz="1400" b="1" dirty="0" smtClean="0">
                <a:latin typeface="Times New Roman"/>
                <a:cs typeface="Times New Roman"/>
              </a:rPr>
              <a:t>Q.F.</a:t>
            </a:r>
            <a:endParaRPr lang="en-US" sz="1400" b="1" dirty="0">
              <a:latin typeface="Times New Roman"/>
              <a:cs typeface="Times New Roman"/>
            </a:endParaRPr>
          </a:p>
        </p:txBody>
      </p:sp>
      <p:sp>
        <p:nvSpPr>
          <p:cNvPr id="217" name="TextBox 216"/>
          <p:cNvSpPr txBox="1"/>
          <p:nvPr/>
        </p:nvSpPr>
        <p:spPr>
          <a:xfrm>
            <a:off x="4098166" y="4516636"/>
            <a:ext cx="537283" cy="230832"/>
          </a:xfrm>
          <a:prstGeom prst="rect">
            <a:avLst/>
          </a:prstGeom>
          <a:noFill/>
        </p:spPr>
        <p:txBody>
          <a:bodyPr wrap="none" rtlCol="0">
            <a:spAutoFit/>
          </a:bodyPr>
          <a:lstStyle/>
          <a:p>
            <a:r>
              <a:rPr lang="en-US" sz="900" dirty="0" smtClean="0">
                <a:latin typeface="Arial Black"/>
                <a:cs typeface="Arial Black"/>
              </a:rPr>
              <a:t>3 bits</a:t>
            </a:r>
            <a:endParaRPr lang="en-US" sz="900" dirty="0">
              <a:latin typeface="Arial Black"/>
              <a:cs typeface="Arial Black"/>
            </a:endParaRPr>
          </a:p>
        </p:txBody>
      </p:sp>
    </p:spTree>
    <p:extLst>
      <p:ext uri="{BB962C8B-B14F-4D97-AF65-F5344CB8AC3E}">
        <p14:creationId xmlns:p14="http://schemas.microsoft.com/office/powerpoint/2010/main" val="36851869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192</TotalTime>
  <Words>563</Words>
  <Application>Microsoft Macintosh PowerPoint</Application>
  <PresentationFormat>On-screen Show (4:3)</PresentationFormat>
  <Paragraphs>292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Jefferson Lab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Lawrence</dc:creator>
  <cp:lastModifiedBy>David Lawrence</cp:lastModifiedBy>
  <cp:revision>14</cp:revision>
  <dcterms:created xsi:type="dcterms:W3CDTF">2013-07-08T14:21:05Z</dcterms:created>
  <dcterms:modified xsi:type="dcterms:W3CDTF">2013-07-31T17:56:04Z</dcterms:modified>
</cp:coreProperties>
</file>