
<file path=[Content_Types].xml><?xml version="1.0" encoding="utf-8"?>
<Types xmlns="http://schemas.openxmlformats.org/package/2006/content-types">
  <Override PartName="/docProps/core.xml" ContentType="application/vnd.openxmlformats-package.core-properties+xml"/>
  <Default Extension="rels" ContentType="application/vnd.openxmlformats-package.relationships+xml"/>
  <Override PartName="/ppt/slideLayouts/slideLayout6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docProps/app.xml" ContentType="application/vnd.openxmlformats-officedocument.extended-properties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2.xml" ContentType="application/vnd.openxmlformats-officedocument.presentationml.slideLayout+xml"/>
  <Default Extension="bin" ContentType="application/vnd.openxmlformats-officedocument.presentationml.printerSettings"/>
  <Override PartName="/ppt/slides/slide1.xml" ContentType="application/vnd.openxmlformats-officedocument.presentationml.slide+xml"/>
  <Default Extension="jpeg" ContentType="image/jpeg"/>
  <Override PartName="/ppt/slideLayouts/slideLayout4.xml" ContentType="application/vnd.openxmlformats-officedocument.presentationml.slideLayout+xml"/>
  <Override PartName="/ppt/tableStyles.xml" ContentType="application/vnd.openxmlformats-officedocument.presentationml.tableStyles+xml"/>
  <Override PartName="/ppt/theme/theme1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prnPr hiddenSlides="1"/>
  <p:extLst>
    <p:ext uri="{E76CE94A-603C-4142-B9EB-6D1370010A27}">
      <p14:discardImageEditData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0"/>
    </p:ext>
    <p:ext uri="{D31A062A-798A-4329-ABDD-BBA856620510}">
      <p14:defaultImageDpi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howOutlineIcons="0">
    <p:restoredLeft sz="15620"/>
    <p:restoredTop sz="94660"/>
  </p:normalViewPr>
  <p:slideViewPr>
    <p:cSldViewPr snapToGrid="0" snapToObjects="1">
      <p:cViewPr varScale="1">
        <p:scale>
          <a:sx n="150" d="100"/>
          <a:sy n="150" d="100"/>
        </p:scale>
        <p:origin x="-1144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6B52F-664F-D844-AD98-CB4AB9F59439}" type="datetimeFigureOut">
              <a:rPr lang="en-US" smtClean="0"/>
              <a:pPr/>
              <a:t>5/29/12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BACCA-F4B7-8E4C-8FC0-0EE404CD49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6242731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6B52F-664F-D844-AD98-CB4AB9F59439}" type="datetimeFigureOut">
              <a:rPr lang="en-US" smtClean="0"/>
              <a:pPr/>
              <a:t>5/29/12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BACCA-F4B7-8E4C-8FC0-0EE404CD49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9075815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6B52F-664F-D844-AD98-CB4AB9F59439}" type="datetimeFigureOut">
              <a:rPr lang="en-US" smtClean="0"/>
              <a:pPr/>
              <a:t>5/29/12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BACCA-F4B7-8E4C-8FC0-0EE404CD49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677860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6B52F-664F-D844-AD98-CB4AB9F59439}" type="datetimeFigureOut">
              <a:rPr lang="en-US" smtClean="0"/>
              <a:pPr/>
              <a:t>5/29/12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BACCA-F4B7-8E4C-8FC0-0EE404CD49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5577458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6B52F-664F-D844-AD98-CB4AB9F59439}" type="datetimeFigureOut">
              <a:rPr lang="en-US" smtClean="0"/>
              <a:pPr/>
              <a:t>5/29/12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BACCA-F4B7-8E4C-8FC0-0EE404CD49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5694081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6B52F-664F-D844-AD98-CB4AB9F59439}" type="datetimeFigureOut">
              <a:rPr lang="en-US" smtClean="0"/>
              <a:pPr/>
              <a:t>5/29/12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BACCA-F4B7-8E4C-8FC0-0EE404CD49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146559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6B52F-664F-D844-AD98-CB4AB9F59439}" type="datetimeFigureOut">
              <a:rPr lang="en-US" smtClean="0"/>
              <a:pPr/>
              <a:t>5/29/12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BACCA-F4B7-8E4C-8FC0-0EE404CD49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7960129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6B52F-664F-D844-AD98-CB4AB9F59439}" type="datetimeFigureOut">
              <a:rPr lang="en-US" smtClean="0"/>
              <a:pPr/>
              <a:t>5/29/12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BACCA-F4B7-8E4C-8FC0-0EE404CD49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5848188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6B52F-664F-D844-AD98-CB4AB9F59439}" type="datetimeFigureOut">
              <a:rPr lang="en-US" smtClean="0"/>
              <a:pPr/>
              <a:t>5/29/12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BACCA-F4B7-8E4C-8FC0-0EE404CD49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8058441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6B52F-664F-D844-AD98-CB4AB9F59439}" type="datetimeFigureOut">
              <a:rPr lang="en-US" smtClean="0"/>
              <a:pPr/>
              <a:t>5/29/12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BACCA-F4B7-8E4C-8FC0-0EE404CD49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6807758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6B52F-664F-D844-AD98-CB4AB9F59439}" type="datetimeFigureOut">
              <a:rPr lang="en-US" smtClean="0"/>
              <a:pPr/>
              <a:t>5/29/12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BACCA-F4B7-8E4C-8FC0-0EE404CD49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3891992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F6B52F-664F-D844-AD98-CB4AB9F59439}" type="datetimeFigureOut">
              <a:rPr lang="en-US" smtClean="0"/>
              <a:pPr/>
              <a:t>5/29/12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7BACCA-F4B7-8E4C-8FC0-0EE404CD49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647042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445845" y="1036506"/>
            <a:ext cx="1544864" cy="38472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 anchor="ctr">
            <a:spAutoFit/>
          </a:bodyPr>
          <a:lstStyle/>
          <a:p>
            <a:pPr algn="ctr"/>
            <a:r>
              <a:rPr lang="en-US" sz="1200" dirty="0" smtClean="0"/>
              <a:t>Collaboration Board</a:t>
            </a:r>
          </a:p>
          <a:p>
            <a:pPr algn="ctr"/>
            <a:r>
              <a:rPr lang="en-US" sz="700" dirty="0" smtClean="0"/>
              <a:t>(advisory)</a:t>
            </a:r>
            <a:endParaRPr lang="en-US" sz="700" dirty="0"/>
          </a:p>
        </p:txBody>
      </p:sp>
      <p:cxnSp>
        <p:nvCxnSpPr>
          <p:cNvPr id="38" name="Straight Arrow Connector 37"/>
          <p:cNvCxnSpPr>
            <a:stCxn id="43" idx="2"/>
          </p:cNvCxnSpPr>
          <p:nvPr/>
        </p:nvCxnSpPr>
        <p:spPr>
          <a:xfrm rot="16200000" flipH="1">
            <a:off x="4672024" y="2146378"/>
            <a:ext cx="730041" cy="1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8" name="Group 47"/>
          <p:cNvGrpSpPr/>
          <p:nvPr/>
        </p:nvGrpSpPr>
        <p:grpSpPr>
          <a:xfrm>
            <a:off x="2674844" y="790759"/>
            <a:ext cx="4724400" cy="990600"/>
            <a:chOff x="1981200" y="76200"/>
            <a:chExt cx="4724400" cy="990600"/>
          </a:xfrm>
        </p:grpSpPr>
        <p:sp>
          <p:nvSpPr>
            <p:cNvPr id="6" name="TextBox 5"/>
            <p:cNvSpPr txBox="1"/>
            <p:nvPr/>
          </p:nvSpPr>
          <p:spPr>
            <a:xfrm>
              <a:off x="2101270" y="514308"/>
              <a:ext cx="2051172" cy="461665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/>
                <a:t>Spokesperson</a:t>
              </a:r>
            </a:p>
            <a:p>
              <a:pPr algn="ctr"/>
              <a:r>
                <a:rPr lang="en-US" sz="1200" dirty="0" smtClean="0"/>
                <a:t>Deputy Spokesperson</a:t>
              </a:r>
              <a:endParaRPr lang="en-US" sz="1200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4534810" y="518773"/>
              <a:ext cx="2048256" cy="457200"/>
            </a:xfrm>
            <a:prstGeom prst="rect">
              <a:avLst/>
            </a:prstGeom>
            <a:ln>
              <a:solidFill>
                <a:srgbClr val="008000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rtlCol="0" anchor="ctr">
              <a:spAutoFit/>
            </a:bodyPr>
            <a:lstStyle/>
            <a:p>
              <a:pPr algn="ctr"/>
              <a:r>
                <a:rPr lang="en-US" sz="1200" dirty="0" smtClean="0"/>
                <a:t>Hall Leader</a:t>
              </a:r>
              <a:endParaRPr lang="en-US" sz="1200" dirty="0"/>
            </a:p>
          </p:txBody>
        </p:sp>
        <p:sp>
          <p:nvSpPr>
            <p:cNvPr id="43" name="Rectangle 42"/>
            <p:cNvSpPr/>
            <p:nvPr/>
          </p:nvSpPr>
          <p:spPr>
            <a:xfrm>
              <a:off x="1981200" y="76200"/>
              <a:ext cx="4724400" cy="990600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3657600" y="152400"/>
              <a:ext cx="1511902" cy="30777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sz="1400" dirty="0" smtClean="0"/>
                <a:t>Executive Group</a:t>
              </a:r>
              <a:endParaRPr lang="en-US" sz="1400" dirty="0"/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2299983" y="2511400"/>
            <a:ext cx="5474121" cy="2438400"/>
            <a:chOff x="1155279" y="1905000"/>
            <a:chExt cx="5474121" cy="2438400"/>
          </a:xfrm>
        </p:grpSpPr>
        <p:sp>
          <p:nvSpPr>
            <p:cNvPr id="8" name="TextBox 7"/>
            <p:cNvSpPr txBox="1"/>
            <p:nvPr/>
          </p:nvSpPr>
          <p:spPr>
            <a:xfrm>
              <a:off x="2590800" y="1905000"/>
              <a:ext cx="2646878" cy="36933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dirty="0" smtClean="0"/>
                <a:t>Technical Working Groups</a:t>
              </a:r>
              <a:endParaRPr lang="en-US" dirty="0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1155279" y="1905000"/>
              <a:ext cx="5474121" cy="2438400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2" name="Group 21"/>
            <p:cNvGrpSpPr/>
            <p:nvPr/>
          </p:nvGrpSpPr>
          <p:grpSpPr>
            <a:xfrm>
              <a:off x="4271516" y="2356912"/>
              <a:ext cx="2281684" cy="1600200"/>
              <a:chOff x="3588807" y="2990857"/>
              <a:chExt cx="2281684" cy="1600200"/>
            </a:xfrm>
          </p:grpSpPr>
          <p:sp>
            <p:nvSpPr>
              <p:cNvPr id="11" name="TextBox 10"/>
              <p:cNvSpPr txBox="1"/>
              <p:nvPr/>
            </p:nvSpPr>
            <p:spPr>
              <a:xfrm>
                <a:off x="4041691" y="3371857"/>
                <a:ext cx="1462194" cy="461665"/>
              </a:xfrm>
              <a:prstGeom prst="rect">
                <a:avLst/>
              </a:prstGeom>
            </p:spPr>
            <p:style>
              <a:lnRef idx="2">
                <a:schemeClr val="accent5"/>
              </a:lnRef>
              <a:fillRef idx="1">
                <a:schemeClr val="lt1"/>
              </a:fillRef>
              <a:effectRef idx="0">
                <a:schemeClr val="accent5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 smtClean="0"/>
                  <a:t>Offline Software Coordinator</a:t>
                </a:r>
                <a:endParaRPr lang="en-US" sz="1200" dirty="0"/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3588807" y="2990857"/>
                <a:ext cx="2281684" cy="1600200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3965491" y="2990857"/>
                <a:ext cx="1616937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 smtClean="0"/>
                  <a:t>Offline Software Group</a:t>
                </a:r>
                <a:endParaRPr lang="en-US" sz="1100" dirty="0"/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4817568" y="4089676"/>
                <a:ext cx="944973" cy="400110"/>
              </a:xfrm>
              <a:prstGeom prst="rect">
                <a:avLst/>
              </a:prstGeom>
              <a:ln>
                <a:solidFill>
                  <a:srgbClr val="008000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sz="1000" dirty="0" err="1" smtClean="0"/>
                  <a:t>JLab</a:t>
                </a:r>
                <a:r>
                  <a:rPr lang="en-US" sz="1000" dirty="0" smtClean="0"/>
                  <a:t> Hall-D Staff</a:t>
                </a:r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3708755" y="4089676"/>
                <a:ext cx="1083580" cy="400110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00" dirty="0" smtClean="0"/>
                  <a:t>University and </a:t>
                </a:r>
                <a:r>
                  <a:rPr lang="en-US" sz="1000" dirty="0"/>
                  <a:t>O</a:t>
                </a:r>
                <a:r>
                  <a:rPr lang="en-US" sz="1000" dirty="0" smtClean="0"/>
                  <a:t>utside Groups</a:t>
                </a:r>
                <a:endParaRPr lang="en-US" sz="1000" dirty="0"/>
              </a:p>
            </p:txBody>
          </p:sp>
          <p:cxnSp>
            <p:nvCxnSpPr>
              <p:cNvPr id="18" name="Straight Arrow Connector 17"/>
              <p:cNvCxnSpPr>
                <a:stCxn id="11" idx="2"/>
                <a:endCxn id="16" idx="0"/>
              </p:cNvCxnSpPr>
              <p:nvPr/>
            </p:nvCxnSpPr>
            <p:spPr>
              <a:xfrm rot="5400000">
                <a:off x="4383590" y="3700478"/>
                <a:ext cx="256154" cy="522243"/>
              </a:xfrm>
              <a:prstGeom prst="straightConnector1">
                <a:avLst/>
              </a:prstGeom>
              <a:ln>
                <a:headEnd type="arrow"/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Arrow Connector 18"/>
              <p:cNvCxnSpPr>
                <a:stCxn id="11" idx="2"/>
                <a:endCxn id="15" idx="0"/>
              </p:cNvCxnSpPr>
              <p:nvPr/>
            </p:nvCxnSpPr>
            <p:spPr>
              <a:xfrm rot="16200000" flipH="1">
                <a:off x="4903344" y="3702965"/>
                <a:ext cx="256154" cy="517267"/>
              </a:xfrm>
              <a:prstGeom prst="straightConnector1">
                <a:avLst/>
              </a:prstGeom>
              <a:ln>
                <a:headEnd type="arrow"/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6" name="TextBox 25"/>
            <p:cNvSpPr txBox="1"/>
            <p:nvPr/>
          </p:nvSpPr>
          <p:spPr>
            <a:xfrm>
              <a:off x="1287557" y="2356912"/>
              <a:ext cx="1379443" cy="26161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100" dirty="0" err="1" smtClean="0"/>
                <a:t>Beamline</a:t>
              </a:r>
              <a:r>
                <a:rPr lang="en-US" sz="1100" dirty="0" smtClean="0"/>
                <a:t> Group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287557" y="2775517"/>
              <a:ext cx="1379443" cy="26161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100" dirty="0" err="1" smtClean="0"/>
                <a:t>Calorimetry</a:t>
              </a:r>
              <a:r>
                <a:rPr lang="en-US" sz="1100" dirty="0" smtClean="0"/>
                <a:t> Group*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287557" y="3194122"/>
              <a:ext cx="1379443" cy="26161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100" dirty="0" smtClean="0"/>
                <a:t>Tracking Group*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2805636" y="2775517"/>
              <a:ext cx="1379443" cy="26161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100" dirty="0" smtClean="0"/>
                <a:t>Online Group*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2805636" y="3194122"/>
              <a:ext cx="1379443" cy="26161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100" dirty="0" smtClean="0"/>
                <a:t>Physics Group*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2811128" y="2356912"/>
              <a:ext cx="1373951" cy="26161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100" dirty="0" smtClean="0"/>
                <a:t>Trigger Group</a:t>
              </a: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1287557" y="3612726"/>
              <a:ext cx="1379443" cy="26161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100" dirty="0" smtClean="0"/>
                <a:t>Electronics Group</a:t>
              </a: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2019114" y="3992332"/>
              <a:ext cx="1379443" cy="26161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100" dirty="0" smtClean="0"/>
                <a:t>Engineering Group</a:t>
              </a: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2805635" y="3612726"/>
              <a:ext cx="1379444" cy="26161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100" dirty="0" smtClean="0"/>
                <a:t>Particle ID Group*</a:t>
              </a:r>
            </a:p>
          </p:txBody>
        </p:sp>
      </p:grpSp>
      <p:sp>
        <p:nvSpPr>
          <p:cNvPr id="78" name="Rectangle 77"/>
          <p:cNvSpPr/>
          <p:nvPr/>
        </p:nvSpPr>
        <p:spPr>
          <a:xfrm>
            <a:off x="6592818" y="4065331"/>
            <a:ext cx="76200" cy="381000"/>
          </a:xfrm>
          <a:prstGeom prst="rect">
            <a:avLst/>
          </a:prstGeom>
          <a:gradFill>
            <a:gsLst>
              <a:gs pos="0">
                <a:schemeClr val="tx1"/>
              </a:gs>
              <a:gs pos="100000">
                <a:srgbClr val="008000"/>
              </a:gs>
            </a:gsLst>
            <a:lin ang="108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TextBox 78"/>
          <p:cNvSpPr txBox="1"/>
          <p:nvPr/>
        </p:nvSpPr>
        <p:spPr>
          <a:xfrm>
            <a:off x="5449818" y="4751131"/>
            <a:ext cx="2321895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i="1" dirty="0" smtClean="0"/>
              <a:t>*these groups have significant ties to the offline software group</a:t>
            </a:r>
            <a:endParaRPr lang="en-US" sz="600" i="1" dirty="0"/>
          </a:p>
        </p:txBody>
      </p:sp>
      <p:sp>
        <p:nvSpPr>
          <p:cNvPr id="36" name="TextBox 35"/>
          <p:cNvSpPr txBox="1"/>
          <p:nvPr/>
        </p:nvSpPr>
        <p:spPr>
          <a:xfrm>
            <a:off x="2739548" y="230088"/>
            <a:ext cx="42674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Hall-D Software Management Structure</a:t>
            </a:r>
            <a:endParaRPr lang="en-US" i="1" dirty="0"/>
          </a:p>
        </p:txBody>
      </p:sp>
      <p:sp>
        <p:nvSpPr>
          <p:cNvPr id="37" name="TextBox 36"/>
          <p:cNvSpPr txBox="1"/>
          <p:nvPr/>
        </p:nvSpPr>
        <p:spPr>
          <a:xfrm>
            <a:off x="7848600" y="3475117"/>
            <a:ext cx="12954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i="1" dirty="0" smtClean="0"/>
              <a:t>(elected every two years)</a:t>
            </a:r>
            <a:endParaRPr lang="en-US" sz="700" i="1" dirty="0"/>
          </a:p>
        </p:txBody>
      </p:sp>
      <p:cxnSp>
        <p:nvCxnSpPr>
          <p:cNvPr id="40" name="Straight Connector 39"/>
          <p:cNvCxnSpPr>
            <a:stCxn id="11" idx="3"/>
            <a:endCxn id="37" idx="1"/>
          </p:cNvCxnSpPr>
          <p:nvPr/>
        </p:nvCxnSpPr>
        <p:spPr>
          <a:xfrm>
            <a:off x="7331298" y="3575145"/>
            <a:ext cx="517302" cy="1588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headEnd type="oval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955566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316</TotalTime>
  <Words>77</Words>
  <Application>Microsoft Macintosh PowerPoint</Application>
  <PresentationFormat>On-screen Show (4:3)</PresentationFormat>
  <Paragraphs>23</Paragraphs>
  <Slides>1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Company>Jefferson Lab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Lawrence</dc:creator>
  <cp:lastModifiedBy>David Lawrence</cp:lastModifiedBy>
  <cp:revision>12</cp:revision>
  <cp:lastPrinted>2012-03-28T14:26:57Z</cp:lastPrinted>
  <dcterms:created xsi:type="dcterms:W3CDTF">2012-05-29T14:35:52Z</dcterms:created>
  <dcterms:modified xsi:type="dcterms:W3CDTF">2012-05-29T14:36:44Z</dcterms:modified>
</cp:coreProperties>
</file>