
<file path=[Content_Types].xml><?xml version="1.0" encoding="utf-8"?>
<Types xmlns="http://schemas.openxmlformats.org/package/2006/content-types">
  <Override PartName="/ppt/tags/tag1.xml" ContentType="application/vnd.openxmlformats-officedocument.presentationml.tags+xml"/>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0"/>
  </p:notesMasterIdLst>
  <p:sldIdLst>
    <p:sldId id="265" r:id="rId2"/>
    <p:sldId id="257" r:id="rId3"/>
    <p:sldId id="258" r:id="rId4"/>
    <p:sldId id="261" r:id="rId5"/>
    <p:sldId id="262" r:id="rId6"/>
    <p:sldId id="263" r:id="rId7"/>
    <p:sldId id="264" r:id="rId8"/>
    <p:sldId id="259" r:id="rId9"/>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33" d="100"/>
          <a:sy n="133" d="100"/>
        </p:scale>
        <p:origin x="-14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tags" Target="tags/tag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4B50DA-7D37-4092-AD81-6CBF29EA4005}" type="datetimeFigureOut">
              <a:rPr lang="en-US" smtClean="0"/>
              <a:pPr/>
              <a:t>3/9/15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5BF09-5DFB-4AD1-A830-9543C16F8B26}"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6622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a series of requirements that must be met before one can access the Tunnel.  Individuals must have reviewed, and electronically signed, the General Access Radiation Work Permit, R, W P, which is available on-line.  And they must be carrying either their Personal Dosimeter, or an S R P D, Supplemental </a:t>
            </a:r>
            <a:r>
              <a:rPr lang="en-US" dirty="0" err="1" smtClean="0"/>
              <a:t>Reeding</a:t>
            </a:r>
            <a:r>
              <a:rPr lang="en-US" dirty="0" smtClean="0"/>
              <a:t> Pocket Dosimeter; though this is not necessary if they have an escort who is carrying one.  </a:t>
            </a:r>
          </a:p>
          <a:p>
            <a:r>
              <a:rPr lang="en-US" dirty="0" smtClean="0"/>
              <a:t>Comfortable shoes without open toes, and clothing suitable for their work, are also a must.</a:t>
            </a:r>
          </a:p>
          <a:p>
            <a:r>
              <a:rPr lang="en-US" dirty="0" smtClean="0"/>
              <a:t>In addition, the Machine must be in either Restricted or Controlled Access state.  In Restricted Access, qualified personnel can come and go at will, through the Controlled Access points, or unlocked Exit Stair doors.  In Controlled Access, qualified personnel can only access the tunnel through the Controlled Access points, and with assistance from Machine Control Center personnel.</a:t>
            </a:r>
          </a:p>
          <a:p>
            <a:r>
              <a:rPr lang="en-US" dirty="0" smtClean="0"/>
              <a:t> </a:t>
            </a: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a series of requirements that must be met before one can access the Tunnel.  Individuals must have reviewed, and electronically signed, the General Access Radiation Work Permit, R, W P, which is available on-line.  And they must be carrying either their Personal Dosimeter, or an S R P D, Supplemental </a:t>
            </a:r>
            <a:r>
              <a:rPr lang="en-US" dirty="0" err="1" smtClean="0"/>
              <a:t>Reeding</a:t>
            </a:r>
            <a:r>
              <a:rPr lang="en-US" dirty="0" smtClean="0"/>
              <a:t> Pocket Dosimeter; though this is not necessary if they have an escort who is carrying one.  </a:t>
            </a:r>
          </a:p>
          <a:p>
            <a:r>
              <a:rPr lang="en-US" dirty="0" smtClean="0"/>
              <a:t>Comfortable shoes without open toes, and clothing suitable for their work, are also a must.</a:t>
            </a:r>
          </a:p>
          <a:p>
            <a:r>
              <a:rPr lang="en-US" dirty="0" smtClean="0"/>
              <a:t>In addition, the Machine must be in either Restricted or Controlled Access state.  In Restricted Access, qualified personnel can come and go at will, through the Controlled Access points, or unlocked Exit Stair doors.  In Controlled Access, qualified personnel can only access the tunnel through the Controlled Access points, and with assistance from Machine Control Center personnel.</a:t>
            </a:r>
          </a:p>
          <a:p>
            <a:r>
              <a:rPr lang="en-US" dirty="0" smtClean="0"/>
              <a:t> </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Personnel Access areas all have a message display, Magnetic lock, and access key bank.</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Personnel Access areas all have a message display, Magnetic lock, and access key bank.</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exit the tunnel during a controlled access, you must use the same door you used to enter.  During a controlled access, no other exit doors can be opened, unless there is an emergency.   </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exit the tunnel during a controlled access, you must use the same door you used to enter.  During a controlled access, no other exit doors can be opened, unless there is an emergency.   </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4"/>
          <p:cNvSpPr txBox="1">
            <a:spLocks noGrp="1"/>
          </p:cNvSpPr>
          <p:nvPr>
            <p:ph type="body" idx="1"/>
          </p:nvPr>
        </p:nvSpPr>
        <p:spPr>
          <a:xfrm>
            <a:off x="686112" y="4343401"/>
            <a:ext cx="5485778" cy="830997"/>
          </a:xfrm>
          <a:prstGeom prst="rect">
            <a:avLst/>
          </a:prstGeom>
          <a:noFill/>
        </p:spPr>
        <p:txBody>
          <a:bodyPr wrap="square" rtlCol="0">
            <a:spAutoFit/>
          </a:bodyPr>
          <a:lstStyle/>
          <a:p>
            <a:r>
              <a:rPr lang="en-US" dirty="0" smtClean="0"/>
              <a:t>When you hear the release “Buzz,” remove the Master Key from the Master Key Box, and place the key in the Master Key Slot.  Take an Exchange Key.  Spell your name slowly to the  S </a:t>
            </a:r>
            <a:r>
              <a:rPr lang="en-US" dirty="0" err="1" smtClean="0"/>
              <a:t>S</a:t>
            </a:r>
            <a:r>
              <a:rPr lang="en-US" dirty="0" smtClean="0"/>
              <a:t> O  and say which Exchange Key you have taken..  </a:t>
            </a:r>
          </a:p>
          <a:p>
            <a:r>
              <a:rPr lang="en-US" dirty="0" smtClean="0"/>
              <a:t>You may proceed when the S </a:t>
            </a:r>
            <a:r>
              <a:rPr lang="en-US" dirty="0" err="1" smtClean="0"/>
              <a:t>S</a:t>
            </a:r>
            <a:r>
              <a:rPr lang="en-US" dirty="0" smtClean="0"/>
              <a:t> O releases the inner door lock.</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4"/>
          <p:cNvSpPr txBox="1">
            <a:spLocks noGrp="1"/>
          </p:cNvSpPr>
          <p:nvPr>
            <p:ph type="body" idx="1"/>
          </p:nvPr>
        </p:nvSpPr>
        <p:spPr>
          <a:xfrm>
            <a:off x="686112" y="4343401"/>
            <a:ext cx="5485778" cy="830997"/>
          </a:xfrm>
          <a:prstGeom prst="rect">
            <a:avLst/>
          </a:prstGeom>
          <a:noFill/>
        </p:spPr>
        <p:txBody>
          <a:bodyPr wrap="square" rtlCol="0">
            <a:spAutoFit/>
          </a:bodyPr>
          <a:lstStyle/>
          <a:p>
            <a:r>
              <a:rPr lang="en-US" dirty="0" smtClean="0"/>
              <a:t>When you hear the release “Buzz,” remove the Master Key from the Master Key Box, and place the key in the Master Key Slot.  Take an Exchange Key.  Spell your name slowly to the  S </a:t>
            </a:r>
            <a:r>
              <a:rPr lang="en-US" dirty="0" err="1" smtClean="0"/>
              <a:t>S</a:t>
            </a:r>
            <a:r>
              <a:rPr lang="en-US" dirty="0" smtClean="0"/>
              <a:t> O  and say which Exchange Key you have taken..  </a:t>
            </a:r>
          </a:p>
          <a:p>
            <a:r>
              <a:rPr lang="en-US" dirty="0" smtClean="0"/>
              <a:t>You may proceed when the S </a:t>
            </a:r>
            <a:r>
              <a:rPr lang="en-US" dirty="0" err="1" smtClean="0"/>
              <a:t>S</a:t>
            </a:r>
            <a:r>
              <a:rPr lang="en-US" dirty="0" smtClean="0"/>
              <a:t> O releases the inner door lock.</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EFED8F-C9BF-4CF5-B537-251069944E5E}" type="datetimeFigureOut">
              <a:rPr lang="en-US" smtClean="0"/>
              <a:pPr/>
              <a:t>3/9/15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2184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EFED8F-C9BF-4CF5-B537-251069944E5E}" type="datetimeFigureOut">
              <a:rPr lang="en-US" smtClean="0"/>
              <a:pPr/>
              <a:t>3/9/15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31149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EFED8F-C9BF-4CF5-B537-251069944E5E}" type="datetimeFigureOut">
              <a:rPr lang="en-US" smtClean="0"/>
              <a:pPr/>
              <a:t>3/9/15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306885"/>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EFED8F-C9BF-4CF5-B537-251069944E5E}" type="datetimeFigureOut">
              <a:rPr lang="en-US" smtClean="0"/>
              <a:pPr/>
              <a:t>3/9/15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96414624"/>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EFED8F-C9BF-4CF5-B537-251069944E5E}" type="datetimeFigureOut">
              <a:rPr lang="en-US" smtClean="0"/>
              <a:pPr/>
              <a:t>3/9/15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04445294"/>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EFED8F-C9BF-4CF5-B537-251069944E5E}" type="datetimeFigureOut">
              <a:rPr lang="en-US" smtClean="0"/>
              <a:pPr/>
              <a:t>3/9/15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6201462"/>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FED8F-C9BF-4CF5-B537-251069944E5E}" type="datetimeFigureOut">
              <a:rPr lang="en-US" smtClean="0"/>
              <a:pPr/>
              <a:t>3/9/15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9081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EFED8F-C9BF-4CF5-B537-251069944E5E}" type="datetimeFigureOut">
              <a:rPr lang="en-US" smtClean="0"/>
              <a:pPr/>
              <a:t>3/9/15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1173602"/>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EFED8F-C9BF-4CF5-B537-251069944E5E}" type="datetimeFigureOut">
              <a:rPr lang="en-US" smtClean="0"/>
              <a:pPr/>
              <a:t>3/9/15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0841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EFED8F-C9BF-4CF5-B537-251069944E5E}" type="datetimeFigureOut">
              <a:rPr lang="en-US" smtClean="0"/>
              <a:pPr/>
              <a:t>3/9/15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9274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EFED8F-C9BF-4CF5-B537-251069944E5E}" type="datetimeFigureOut">
              <a:rPr lang="en-US" smtClean="0"/>
              <a:pPr/>
              <a:t>3/9/15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84469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FED8F-C9BF-4CF5-B537-251069944E5E}" type="datetimeFigureOut">
              <a:rPr lang="en-US" smtClean="0"/>
              <a:pPr/>
              <a:t>3/9/15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F85393-4886-4879-9FFB-503D2E4334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549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png"/><Relationship Id="rId1" Type="http://schemas.openxmlformats.org/officeDocument/2006/relationships/audio" Target="file:///C:\Users\ullman\Desktop\Tunnel\Tunnel%20Slide%2027.wav" TargetMode="External"/><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1.png"/><Relationship Id="rId1" Type="http://schemas.openxmlformats.org/officeDocument/2006/relationships/audio" Target="file:///C:\Users\ullman\Desktop\Tunnel\Tunnel%20Slide%2027.wav" TargetMode="Externa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audio" Target="file:///C:\Users\ullman\Desktop\Tunnel\Tunnel%20Slide%2028.wav" TargetMode="Externa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5.png"/><Relationship Id="rId5" Type="http://schemas.openxmlformats.org/officeDocument/2006/relationships/image" Target="../media/image7.jpeg"/><Relationship Id="rId6" Type="http://schemas.openxmlformats.org/officeDocument/2006/relationships/image" Target="../media/image6.png"/><Relationship Id="rId7" Type="http://schemas.openxmlformats.org/officeDocument/2006/relationships/image" Target="../media/image8.png"/><Relationship Id="rId1" Type="http://schemas.openxmlformats.org/officeDocument/2006/relationships/audio" Target="file:///C:\Users\ullman\Desktop\Tunnel\Tunnel%20Slide%2028.wav" TargetMode="Externa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6.png"/><Relationship Id="rId1" Type="http://schemas.openxmlformats.org/officeDocument/2006/relationships/audio" Target="file:///C:\Users\ullman\Desktop\Tunnel\Tunnel%20Slide%2030.wav" TargetMode="Externa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6.png"/><Relationship Id="rId1" Type="http://schemas.openxmlformats.org/officeDocument/2006/relationships/audio" Target="file:///C:\Users\ullman\Desktop\Tunnel\Tunnel%20Slide%2030.wav" TargetMode="Externa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9.jpeg"/><Relationship Id="rId5" Type="http://schemas.openxmlformats.org/officeDocument/2006/relationships/image" Target="../media/image6.png"/><Relationship Id="rId1" Type="http://schemas.openxmlformats.org/officeDocument/2006/relationships/audio" Target="file:///C:\Users\ullman\Desktop\Tunnel\Tunnel%20Slide%2029.wav" TargetMode="Externa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9.jpeg"/><Relationship Id="rId5" Type="http://schemas.openxmlformats.org/officeDocument/2006/relationships/image" Target="../media/image6.png"/><Relationship Id="rId1" Type="http://schemas.openxmlformats.org/officeDocument/2006/relationships/audio" Target="file:///C:\Users\ullman\Desktop\Tunnel\Tunnel%20Slide%2029.wav" TargetMode="Externa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46531"/>
            <a:ext cx="7772400" cy="1143000"/>
          </a:xfrm>
        </p:spPr>
        <p:txBody>
          <a:bodyPr/>
          <a:lstStyle/>
          <a:p>
            <a:r>
              <a:rPr lang="en-US" dirty="0" smtClean="0"/>
              <a:t>Accessing the Tunnel/Halls</a:t>
            </a:r>
            <a:endParaRPr lang="en-US" dirty="0"/>
          </a:p>
        </p:txBody>
      </p:sp>
      <p:pic>
        <p:nvPicPr>
          <p:cNvPr id="10" name="Tunnel Slide 27.wav">
            <a:hlinkClick r:id="" action="ppaction://media"/>
          </p:cNvPr>
          <p:cNvPicPr>
            <a:picLocks noRot="1" noChangeAspect="1"/>
          </p:cNvPicPr>
          <p:nvPr>
            <a:audioFile r:link="rId1"/>
          </p:nvPr>
        </p:nvPicPr>
        <p:blipFill>
          <a:blip r:embed="rId4" cstate="print"/>
          <a:stretch>
            <a:fillRect/>
          </a:stretch>
        </p:blipFill>
        <p:spPr>
          <a:xfrm>
            <a:off x="9302070" y="6173516"/>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803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23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bwMode="auto">
          <a:xfrm>
            <a:off x="6700408" y="2819400"/>
            <a:ext cx="1857877" cy="1427152"/>
          </a:xfrm>
          <a:prstGeom prst="rect">
            <a:avLst/>
          </a:prstGeom>
          <a:noFill/>
          <a:ln w="9525">
            <a:solidFill>
              <a:srgbClr val="0000CC"/>
            </a:solidFill>
            <a:miter lim="800000"/>
            <a:headEnd/>
            <a:tailEnd/>
          </a:ln>
          <a:effectLst/>
        </p:spPr>
      </p:pic>
      <p:sp>
        <p:nvSpPr>
          <p:cNvPr id="2" name="Title 1"/>
          <p:cNvSpPr>
            <a:spLocks noGrp="1"/>
          </p:cNvSpPr>
          <p:nvPr>
            <p:ph type="title"/>
          </p:nvPr>
        </p:nvSpPr>
        <p:spPr>
          <a:xfrm>
            <a:off x="685800" y="246531"/>
            <a:ext cx="7772400" cy="1143000"/>
          </a:xfrm>
        </p:spPr>
        <p:txBody>
          <a:bodyPr/>
          <a:lstStyle/>
          <a:p>
            <a:r>
              <a:rPr lang="en-US" dirty="0" smtClean="0"/>
              <a:t>Accessing the Tunnel/Halls</a:t>
            </a:r>
            <a:endParaRPr lang="en-US" dirty="0"/>
          </a:p>
        </p:txBody>
      </p:sp>
      <p:sp>
        <p:nvSpPr>
          <p:cNvPr id="3" name="Content Placeholder 2"/>
          <p:cNvSpPr>
            <a:spLocks noGrp="1"/>
          </p:cNvSpPr>
          <p:nvPr>
            <p:ph idx="1"/>
          </p:nvPr>
        </p:nvSpPr>
        <p:spPr>
          <a:xfrm>
            <a:off x="701040" y="1595461"/>
            <a:ext cx="7772400" cy="4083423"/>
          </a:xfrm>
        </p:spPr>
        <p:txBody>
          <a:bodyPr>
            <a:normAutofit lnSpcReduction="10000"/>
          </a:bodyPr>
          <a:lstStyle/>
          <a:p>
            <a:r>
              <a:rPr lang="en-US" dirty="0" smtClean="0"/>
              <a:t>Personnel</a:t>
            </a:r>
            <a:endParaRPr lang="en-US" sz="2000" dirty="0" smtClean="0"/>
          </a:p>
          <a:p>
            <a:pPr lvl="1"/>
            <a:r>
              <a:rPr lang="en-US" sz="2000" dirty="0" smtClean="0"/>
              <a:t>Sign </a:t>
            </a:r>
            <a:r>
              <a:rPr lang="en-US" sz="2000" i="1" dirty="0" smtClean="0"/>
              <a:t>General Access RWP</a:t>
            </a:r>
          </a:p>
          <a:p>
            <a:pPr lvl="1"/>
            <a:r>
              <a:rPr lang="en-US" sz="2000" dirty="0" smtClean="0"/>
              <a:t>Have Personal Dosimeter, or Supplemental Reading Pocket Dosimeter (SRPD*), or escort with SRPD*</a:t>
            </a:r>
          </a:p>
          <a:p>
            <a:pPr lvl="1"/>
            <a:r>
              <a:rPr lang="en-US" sz="2000" dirty="0" smtClean="0"/>
              <a:t>Wear suitable shoes and clothing</a:t>
            </a:r>
          </a:p>
          <a:p>
            <a:r>
              <a:rPr lang="en-US" dirty="0" smtClean="0"/>
              <a:t>Machine</a:t>
            </a:r>
            <a:endParaRPr lang="en-US" sz="2000" dirty="0" smtClean="0"/>
          </a:p>
          <a:p>
            <a:pPr lvl="1"/>
            <a:r>
              <a:rPr lang="en-US" sz="2000" dirty="0" smtClean="0"/>
              <a:t> State needs to be </a:t>
            </a:r>
            <a:r>
              <a:rPr lang="en-US" sz="2000" i="1" dirty="0" smtClean="0"/>
              <a:t>Restricted</a:t>
            </a:r>
            <a:r>
              <a:rPr lang="en-US" sz="2000" dirty="0" smtClean="0"/>
              <a:t> or </a:t>
            </a:r>
            <a:r>
              <a:rPr lang="en-US" sz="2000" i="1" dirty="0" smtClean="0"/>
              <a:t>Controlled Access</a:t>
            </a:r>
          </a:p>
          <a:p>
            <a:pPr lvl="2"/>
            <a:r>
              <a:rPr lang="en-US" sz="1800" i="1" dirty="0" smtClean="0"/>
              <a:t>Restricted Access:  </a:t>
            </a:r>
            <a:r>
              <a:rPr lang="en-US" sz="1800" dirty="0" smtClean="0"/>
              <a:t>Use Controlled Access points or unlocked Exit Stair doors</a:t>
            </a:r>
          </a:p>
          <a:p>
            <a:pPr lvl="2"/>
            <a:r>
              <a:rPr lang="en-US" sz="1800" i="1" dirty="0" smtClean="0"/>
              <a:t>Controlled Access </a:t>
            </a:r>
            <a:r>
              <a:rPr lang="en-US" sz="1800" dirty="0" smtClean="0"/>
              <a:t>:  Use Controlled Access points with                    help from MCC</a:t>
            </a:r>
          </a:p>
          <a:p>
            <a:endParaRPr lang="en-US" sz="1800" dirty="0" smtClean="0"/>
          </a:p>
          <a:p>
            <a:endParaRPr lang="en-US" sz="1800" dirty="0"/>
          </a:p>
        </p:txBody>
      </p:sp>
      <p:pic>
        <p:nvPicPr>
          <p:cNvPr id="8" name="Picture 7" descr="PSS-Status.JPG"/>
          <p:cNvPicPr>
            <a:picLocks noChangeAspect="1"/>
          </p:cNvPicPr>
          <p:nvPr/>
        </p:nvPicPr>
        <p:blipFill>
          <a:blip r:embed="rId5" cstate="print"/>
          <a:stretch>
            <a:fillRect/>
          </a:stretch>
        </p:blipFill>
        <p:spPr>
          <a:xfrm>
            <a:off x="7109339" y="4586722"/>
            <a:ext cx="1433322" cy="1082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CONTROLLED.png"/>
          <p:cNvPicPr>
            <a:picLocks noChangeAspect="1"/>
          </p:cNvPicPr>
          <p:nvPr/>
        </p:nvPicPr>
        <p:blipFill>
          <a:blip r:embed="rId6" cstate="print"/>
          <a:stretch>
            <a:fillRect/>
          </a:stretch>
        </p:blipFill>
        <p:spPr>
          <a:xfrm>
            <a:off x="3815146" y="5185954"/>
            <a:ext cx="1449671" cy="2180161"/>
          </a:xfrm>
          <a:prstGeom prst="rect">
            <a:avLst/>
          </a:prstGeom>
        </p:spPr>
      </p:pic>
      <p:sp>
        <p:nvSpPr>
          <p:cNvPr id="4" name="TextBox 3"/>
          <p:cNvSpPr txBox="1"/>
          <p:nvPr/>
        </p:nvSpPr>
        <p:spPr>
          <a:xfrm>
            <a:off x="1567543" y="6325083"/>
            <a:ext cx="5961413" cy="307777"/>
          </a:xfrm>
          <a:prstGeom prst="rect">
            <a:avLst/>
          </a:prstGeom>
          <a:noFill/>
        </p:spPr>
        <p:txBody>
          <a:bodyPr wrap="square" rtlCol="0">
            <a:spAutoFit/>
          </a:bodyPr>
          <a:lstStyle/>
          <a:p>
            <a:r>
              <a:rPr lang="en-US" sz="1400" b="1" dirty="0" smtClean="0"/>
              <a:t>* SPRD issued by </a:t>
            </a:r>
            <a:r>
              <a:rPr lang="en-US" sz="1400" b="1" dirty="0" err="1" smtClean="0"/>
              <a:t>RadCon</a:t>
            </a:r>
            <a:r>
              <a:rPr lang="en-US" sz="1400" b="1" dirty="0" smtClean="0"/>
              <a:t> Division or through Public Affairs Office</a:t>
            </a:r>
            <a:endParaRPr lang="en-US" sz="1400" b="1" dirty="0"/>
          </a:p>
        </p:txBody>
      </p:sp>
      <p:pic>
        <p:nvPicPr>
          <p:cNvPr id="10" name="Tunnel Slide 27.wav">
            <a:hlinkClick r:id="" action="ppaction://media"/>
          </p:cNvPr>
          <p:cNvPicPr>
            <a:picLocks noRot="1" noChangeAspect="1"/>
          </p:cNvPicPr>
          <p:nvPr>
            <a:audioFile r:link="rId1"/>
          </p:nvPr>
        </p:nvPicPr>
        <p:blipFill>
          <a:blip r:embed="rId7" cstate="print"/>
          <a:stretch>
            <a:fillRect/>
          </a:stretch>
        </p:blipFill>
        <p:spPr>
          <a:xfrm>
            <a:off x="9302070" y="6173516"/>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803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232" fill="hold"/>
                                        <p:tgtEl>
                                          <p:spTgt spid="10"/>
                                        </p:tgtEl>
                                      </p:cBhvr>
                                    </p:cmd>
                                  </p:childTnLst>
                                </p:cTn>
                              </p:par>
                              <p:par>
                                <p:cTn id="7" presetID="2" presetClass="entr" presetSubtype="8" fill="hold" nodeType="withEffect">
                                  <p:stCondLst>
                                    <p:cond delay="700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additive="base">
                                        <p:cTn id="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0" dur="500" fill="hold"/>
                                        <p:tgtEl>
                                          <p:spTgt spid="3">
                                            <p:txEl>
                                              <p:pRg st="0" end="0"/>
                                            </p:txEl>
                                          </p:spTgt>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108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1550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9" presetClass="entr" presetSubtype="0" fill="hold" nodeType="withEffect">
                                  <p:stCondLst>
                                    <p:cond delay="15500"/>
                                  </p:stCondLst>
                                  <p:childTnLst>
                                    <p:set>
                                      <p:cBhvr>
                                        <p:cTn id="20" dur="1" fill="hold">
                                          <p:stCondLst>
                                            <p:cond delay="0"/>
                                          </p:stCondLst>
                                        </p:cTn>
                                        <p:tgtEl>
                                          <p:spTgt spid="2050"/>
                                        </p:tgtEl>
                                        <p:attrNameLst>
                                          <p:attrName>style.visibility</p:attrName>
                                        </p:attrNameLst>
                                      </p:cBhvr>
                                      <p:to>
                                        <p:strVal val="visible"/>
                                      </p:to>
                                    </p:set>
                                    <p:animEffect transition="in" filter="dissolve">
                                      <p:cBhvr>
                                        <p:cTn id="21" dur="500"/>
                                        <p:tgtEl>
                                          <p:spTgt spid="2050"/>
                                        </p:tgtEl>
                                      </p:cBhvr>
                                    </p:animEffect>
                                  </p:childTnLst>
                                </p:cTn>
                              </p:par>
                              <p:par>
                                <p:cTn id="22" presetID="5" presetClass="entr" presetSubtype="10" fill="hold" nodeType="withEffect">
                                  <p:stCondLst>
                                    <p:cond delay="164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checkerboard(across)">
                                      <p:cBhvr>
                                        <p:cTn id="24" dur="500"/>
                                        <p:tgtEl>
                                          <p:spTgt spid="4">
                                            <p:txEl>
                                              <p:pRg st="0" end="0"/>
                                            </p:txEl>
                                          </p:spTgt>
                                        </p:tgtEl>
                                      </p:cBhvr>
                                    </p:animEffect>
                                  </p:childTnLst>
                                </p:cTn>
                              </p:par>
                              <p:par>
                                <p:cTn id="25" presetID="2" presetClass="entr" presetSubtype="8" fill="hold" nodeType="withEffect">
                                  <p:stCondLst>
                                    <p:cond delay="2970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3600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3880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4090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par>
                                <p:cTn id="41" presetID="3" presetClass="entr" presetSubtype="10" fill="hold" nodeType="withEffect">
                                  <p:stCondLst>
                                    <p:cond delay="40900"/>
                                  </p:stCondLst>
                                  <p:childTnLst>
                                    <p:set>
                                      <p:cBhvr>
                                        <p:cTn id="42" dur="1" fill="hold">
                                          <p:stCondLst>
                                            <p:cond delay="0"/>
                                          </p:stCondLst>
                                        </p:cTn>
                                        <p:tgtEl>
                                          <p:spTgt spid="8"/>
                                        </p:tgtEl>
                                        <p:attrNameLst>
                                          <p:attrName>style.visibility</p:attrName>
                                        </p:attrNameLst>
                                      </p:cBhvr>
                                      <p:to>
                                        <p:strVal val="visible"/>
                                      </p:to>
                                    </p:set>
                                    <p:animEffect transition="in" filter="blinds(horizontal)">
                                      <p:cBhvr>
                                        <p:cTn id="43" dur="500"/>
                                        <p:tgtEl>
                                          <p:spTgt spid="8"/>
                                        </p:tgtEl>
                                      </p:cBhvr>
                                    </p:animEffect>
                                  </p:childTnLst>
                                </p:cTn>
                              </p:par>
                              <p:par>
                                <p:cTn id="44" presetID="2" presetClass="entr" presetSubtype="8" fill="hold" nodeType="withEffect">
                                  <p:stCondLst>
                                    <p:cond delay="4990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3">
                                            <p:txEl>
                                              <p:pRg st="7" end="7"/>
                                            </p:txEl>
                                          </p:spTgt>
                                        </p:tgtEl>
                                        <p:attrNameLst>
                                          <p:attrName>ppt_y</p:attrName>
                                        </p:attrNameLst>
                                      </p:cBhvr>
                                      <p:tavLst>
                                        <p:tav tm="0">
                                          <p:val>
                                            <p:strVal val="#ppt_y"/>
                                          </p:val>
                                        </p:tav>
                                        <p:tav tm="100000">
                                          <p:val>
                                            <p:strVal val="#ppt_y"/>
                                          </p:val>
                                        </p:tav>
                                      </p:tavLst>
                                    </p:anim>
                                  </p:childTnLst>
                                </p:cTn>
                              </p:par>
                              <p:par>
                                <p:cTn id="48" presetID="4" presetClass="entr" presetSubtype="16" fill="hold" nodeType="withEffect">
                                  <p:stCondLst>
                                    <p:cond delay="49900"/>
                                  </p:stCondLst>
                                  <p:childTnLst>
                                    <p:set>
                                      <p:cBhvr>
                                        <p:cTn id="49" dur="1" fill="hold">
                                          <p:stCondLst>
                                            <p:cond delay="0"/>
                                          </p:stCondLst>
                                        </p:cTn>
                                        <p:tgtEl>
                                          <p:spTgt spid="9"/>
                                        </p:tgtEl>
                                        <p:attrNameLst>
                                          <p:attrName>style.visibility</p:attrName>
                                        </p:attrNameLst>
                                      </p:cBhvr>
                                      <p:to>
                                        <p:strVal val="visible"/>
                                      </p:to>
                                    </p:set>
                                    <p:animEffect transition="in" filter="box(in)">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98714" y="0"/>
            <a:ext cx="7772400" cy="1143000"/>
          </a:xfrm>
        </p:spPr>
        <p:txBody>
          <a:bodyPr/>
          <a:lstStyle/>
          <a:p>
            <a:r>
              <a:rPr lang="en-US" dirty="0" smtClean="0"/>
              <a:t>Personnel Access System</a:t>
            </a:r>
            <a:endParaRPr lang="en-US" dirty="0"/>
          </a:p>
        </p:txBody>
      </p:sp>
      <p:pic>
        <p:nvPicPr>
          <p:cNvPr id="1026" name="Picture 2"/>
          <p:cNvPicPr>
            <a:picLocks noGrp="1" noChangeAspect="1" noChangeArrowheads="1"/>
          </p:cNvPicPr>
          <p:nvPr>
            <p:ph idx="1"/>
          </p:nvPr>
        </p:nvPicPr>
        <p:blipFill>
          <a:blip r:embed="rId4" cstate="print"/>
          <a:srcRect/>
          <a:stretch>
            <a:fillRect/>
          </a:stretch>
        </p:blipFill>
        <p:spPr bwMode="auto">
          <a:xfrm rot="5400000">
            <a:off x="1324103" y="2482735"/>
            <a:ext cx="4189614" cy="3048000"/>
          </a:xfrm>
          <a:prstGeom prst="rect">
            <a:avLst/>
          </a:prstGeom>
          <a:noFill/>
          <a:ln w="9525">
            <a:noFill/>
            <a:miter lim="800000"/>
            <a:headEnd/>
            <a:tailEnd/>
          </a:ln>
          <a:effectLst/>
        </p:spPr>
      </p:pic>
      <p:pic>
        <p:nvPicPr>
          <p:cNvPr id="9" name="Tunnel Slide 28.wav">
            <a:hlinkClick r:id="" action="ppaction://media"/>
          </p:cNvPr>
          <p:cNvPicPr>
            <a:picLocks noRot="1" noChangeAspect="1"/>
          </p:cNvPicPr>
          <p:nvPr>
            <a:audioFile r:link="rId1"/>
          </p:nvPr>
        </p:nvPicPr>
        <p:blipFill>
          <a:blip r:embed="rId5" cstate="print"/>
          <a:stretch>
            <a:fillRect/>
          </a:stretch>
        </p:blipFill>
        <p:spPr>
          <a:xfrm>
            <a:off x="9310778" y="6356395"/>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7660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0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98714" y="0"/>
            <a:ext cx="7772400" cy="1143000"/>
          </a:xfrm>
        </p:spPr>
        <p:txBody>
          <a:bodyPr/>
          <a:lstStyle/>
          <a:p>
            <a:r>
              <a:rPr lang="en-US" dirty="0" smtClean="0"/>
              <a:t>Personnel Access System</a:t>
            </a:r>
            <a:endParaRPr lang="en-US" dirty="0"/>
          </a:p>
        </p:txBody>
      </p:sp>
      <p:pic>
        <p:nvPicPr>
          <p:cNvPr id="1026" name="Picture 2"/>
          <p:cNvPicPr>
            <a:picLocks noGrp="1" noChangeAspect="1" noChangeArrowheads="1"/>
          </p:cNvPicPr>
          <p:nvPr>
            <p:ph idx="1"/>
          </p:nvPr>
        </p:nvPicPr>
        <p:blipFill>
          <a:blip r:embed="rId4" cstate="print"/>
          <a:srcRect/>
          <a:stretch>
            <a:fillRect/>
          </a:stretch>
        </p:blipFill>
        <p:spPr bwMode="auto">
          <a:xfrm rot="5400000">
            <a:off x="1324103" y="2482735"/>
            <a:ext cx="4189614" cy="3048000"/>
          </a:xfrm>
          <a:prstGeom prst="rect">
            <a:avLst/>
          </a:prstGeom>
          <a:noFill/>
          <a:ln w="9525">
            <a:noFill/>
            <a:miter lim="800000"/>
            <a:headEnd/>
            <a:tailEnd/>
          </a:ln>
          <a:effectLst/>
        </p:spPr>
      </p:pic>
      <p:sp>
        <p:nvSpPr>
          <p:cNvPr id="5" name="Line Callout 1 4"/>
          <p:cNvSpPr/>
          <p:nvPr/>
        </p:nvSpPr>
        <p:spPr bwMode="auto">
          <a:xfrm>
            <a:off x="5810600" y="2035431"/>
            <a:ext cx="1878677" cy="890649"/>
          </a:xfrm>
          <a:prstGeom prst="borderCallout1">
            <a:avLst>
              <a:gd name="adj1" fmla="val 18750"/>
              <a:gd name="adj2" fmla="val -8333"/>
              <a:gd name="adj3" fmla="val 46367"/>
              <a:gd name="adj4" fmla="val -78309"/>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t>Message</a:t>
            </a:r>
            <a:r>
              <a:rPr kumimoji="0" lang="en-US" sz="2400" b="0" i="0" u="none" strike="noStrike" cap="none" normalizeH="0" baseline="0" dirty="0" smtClean="0">
                <a:ln>
                  <a:noFill/>
                </a:ln>
                <a:solidFill>
                  <a:schemeClr val="tx1"/>
                </a:solidFill>
                <a:effectLst/>
                <a:latin typeface="Times"/>
              </a:rPr>
              <a:t> Display</a:t>
            </a:r>
          </a:p>
        </p:txBody>
      </p:sp>
      <p:sp>
        <p:nvSpPr>
          <p:cNvPr id="6" name="Line Callout 1 5"/>
          <p:cNvSpPr/>
          <p:nvPr/>
        </p:nvSpPr>
        <p:spPr bwMode="auto">
          <a:xfrm>
            <a:off x="5810599" y="3569723"/>
            <a:ext cx="1862051" cy="890650"/>
          </a:xfrm>
          <a:prstGeom prst="borderCallout1">
            <a:avLst>
              <a:gd name="adj1" fmla="val 18750"/>
              <a:gd name="adj2" fmla="val -8333"/>
              <a:gd name="adj3" fmla="val -108299"/>
              <a:gd name="adj4" fmla="val -123556"/>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Magnetic Lock</a:t>
            </a:r>
          </a:p>
        </p:txBody>
      </p:sp>
      <p:sp>
        <p:nvSpPr>
          <p:cNvPr id="7" name="Line Callout 3 6"/>
          <p:cNvSpPr/>
          <p:nvPr/>
        </p:nvSpPr>
        <p:spPr bwMode="auto">
          <a:xfrm>
            <a:off x="5810600" y="5073139"/>
            <a:ext cx="1878677" cy="985651"/>
          </a:xfrm>
          <a:prstGeom prst="borderCallout3">
            <a:avLst>
              <a:gd name="adj1" fmla="val 18750"/>
              <a:gd name="adj2" fmla="val -8333"/>
              <a:gd name="adj3" fmla="val 16340"/>
              <a:gd name="adj4" fmla="val -32353"/>
              <a:gd name="adj5" fmla="val -79277"/>
              <a:gd name="adj6" fmla="val -115233"/>
              <a:gd name="adj7" fmla="val -138845"/>
              <a:gd name="adj8" fmla="val -120313"/>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Access Key Bank</a:t>
            </a:r>
          </a:p>
        </p:txBody>
      </p:sp>
      <p:pic>
        <p:nvPicPr>
          <p:cNvPr id="12" name="Picture 11" descr="IMG_1199.JPG"/>
          <p:cNvPicPr>
            <a:picLocks noChangeAspect="1"/>
          </p:cNvPicPr>
          <p:nvPr/>
        </p:nvPicPr>
        <p:blipFill>
          <a:blip r:embed="rId5" cstate="print"/>
          <a:stretch>
            <a:fillRect/>
          </a:stretch>
        </p:blipFill>
        <p:spPr>
          <a:xfrm>
            <a:off x="781400" y="3598025"/>
            <a:ext cx="2406996" cy="18052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Tunnel Slide 28.wav">
            <a:hlinkClick r:id="" action="ppaction://media"/>
          </p:cNvPr>
          <p:cNvPicPr>
            <a:picLocks noRot="1" noChangeAspect="1"/>
          </p:cNvPicPr>
          <p:nvPr>
            <a:audioFile r:link="rId1"/>
          </p:nvPr>
        </p:nvPicPr>
        <p:blipFill>
          <a:blip r:embed="rId6" cstate="print"/>
          <a:stretch>
            <a:fillRect/>
          </a:stretch>
        </p:blipFill>
        <p:spPr>
          <a:xfrm>
            <a:off x="9310778" y="6356395"/>
            <a:ext cx="203200" cy="203200"/>
          </a:xfrm>
          <a:prstGeom prst="rect">
            <a:avLst/>
          </a:prstGeom>
        </p:spPr>
      </p:pic>
      <p:pic>
        <p:nvPicPr>
          <p:cNvPr id="3" name="Picture 2"/>
          <p:cNvPicPr>
            <a:picLocks noChangeAspect="1" noChangeArrowheads="1"/>
          </p:cNvPicPr>
          <p:nvPr/>
        </p:nvPicPr>
        <p:blipFill>
          <a:blip r:embed="rId7">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60823" y="1089967"/>
            <a:ext cx="2448150" cy="367222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7660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03" fill="hold"/>
                                        <p:tgtEl>
                                          <p:spTgt spid="9"/>
                                        </p:tgtEl>
                                      </p:cBhvr>
                                    </p:cmd>
                                  </p:childTnLst>
                                </p:cTn>
                              </p:par>
                              <p:par>
                                <p:cTn id="7" presetID="3" presetClass="entr" presetSubtype="10" fill="hold" grpId="0" nodeType="withEffect">
                                  <p:stCondLst>
                                    <p:cond delay="2800"/>
                                  </p:stCondLst>
                                  <p:childTnLst>
                                    <p:set>
                                      <p:cBhvr>
                                        <p:cTn id="8" dur="1" fill="hold">
                                          <p:stCondLst>
                                            <p:cond delay="0"/>
                                          </p:stCondLst>
                                        </p:cTn>
                                        <p:tgtEl>
                                          <p:spTgt spid="5"/>
                                        </p:tgtEl>
                                        <p:attrNameLst>
                                          <p:attrName>style.visibility</p:attrName>
                                        </p:attrNameLst>
                                      </p:cBhvr>
                                      <p:to>
                                        <p:strVal val="visible"/>
                                      </p:to>
                                    </p:set>
                                    <p:animEffect transition="in" filter="blinds(horizontal)">
                                      <p:cBhvr>
                                        <p:cTn id="9" dur="500"/>
                                        <p:tgtEl>
                                          <p:spTgt spid="5"/>
                                        </p:tgtEl>
                                      </p:cBhvr>
                                    </p:animEffect>
                                  </p:childTnLst>
                                </p:cTn>
                              </p:par>
                              <p:par>
                                <p:cTn id="10" presetID="22" presetClass="entr" presetSubtype="4" fill="hold" nodeType="withEffect">
                                  <p:stCondLst>
                                    <p:cond delay="280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3" presetClass="entr" presetSubtype="10" fill="hold" grpId="0" nodeType="withEffect">
                                  <p:stCondLst>
                                    <p:cond delay="420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540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nodeType="withEffect">
                                  <p:stCondLst>
                                    <p:cond delay="530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2"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3084"/>
            <a:ext cx="7772400" cy="1143000"/>
          </a:xfrm>
        </p:spPr>
        <p:txBody>
          <a:bodyPr/>
          <a:lstStyle/>
          <a:p>
            <a:r>
              <a:rPr lang="en-US" dirty="0" smtClean="0"/>
              <a:t>Accessing the Tunnel/Halls</a:t>
            </a:r>
            <a:endParaRPr lang="en-US" dirty="0"/>
          </a:p>
        </p:txBody>
      </p:sp>
      <p:sp>
        <p:nvSpPr>
          <p:cNvPr id="3" name="Content Placeholder 2"/>
          <p:cNvSpPr>
            <a:spLocks noGrp="1"/>
          </p:cNvSpPr>
          <p:nvPr>
            <p:ph idx="1"/>
          </p:nvPr>
        </p:nvSpPr>
        <p:spPr/>
        <p:txBody>
          <a:bodyPr>
            <a:noAutofit/>
          </a:bodyPr>
          <a:lstStyle/>
          <a:p>
            <a:r>
              <a:rPr lang="en-US" sz="2800" dirty="0" smtClean="0"/>
              <a:t>Check Status Display Screen for </a:t>
            </a:r>
            <a:r>
              <a:rPr lang="en-US" sz="2800" i="1" dirty="0" smtClean="0"/>
              <a:t>Restricted Access </a:t>
            </a:r>
            <a:r>
              <a:rPr lang="en-US" sz="2800" dirty="0" smtClean="0"/>
              <a:t>or </a:t>
            </a:r>
            <a:r>
              <a:rPr lang="en-US" sz="2800" i="1" dirty="0" smtClean="0"/>
              <a:t>Controlled </a:t>
            </a:r>
            <a:r>
              <a:rPr lang="en-US" sz="2800" i="1" dirty="0" smtClean="0"/>
              <a:t>Access</a:t>
            </a:r>
            <a:endParaRPr lang="en-US" dirty="0" smtClean="0"/>
          </a:p>
        </p:txBody>
      </p:sp>
      <p:pic>
        <p:nvPicPr>
          <p:cNvPr id="7" name="Tunnel Slide 30.wav">
            <a:hlinkClick r:id="" action="ppaction://media"/>
          </p:cNvPr>
          <p:cNvPicPr>
            <a:picLocks noRot="1" noChangeAspect="1"/>
          </p:cNvPicPr>
          <p:nvPr>
            <a:audioFile r:link="rId1"/>
          </p:nvPr>
        </p:nvPicPr>
        <p:blipFill>
          <a:blip r:embed="rId4" cstate="print"/>
          <a:stretch>
            <a:fillRect/>
          </a:stretch>
        </p:blipFill>
        <p:spPr>
          <a:xfrm>
            <a:off x="9328195" y="6243185"/>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126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17" fill="hold"/>
                                        <p:tgtEl>
                                          <p:spTgt spid="7"/>
                                        </p:tgtEl>
                                      </p:cBhvr>
                                    </p:cmd>
                                  </p:childTnLst>
                                </p:cTn>
                              </p:par>
                              <p:par>
                                <p:cTn id="7" presetID="2" presetClass="entr" presetSubtype="8"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additive="base">
                                        <p:cTn id="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3084"/>
            <a:ext cx="7772400" cy="1143000"/>
          </a:xfrm>
        </p:spPr>
        <p:txBody>
          <a:bodyPr/>
          <a:lstStyle/>
          <a:p>
            <a:r>
              <a:rPr lang="en-US" dirty="0" smtClean="0"/>
              <a:t>Accessing the Tunnel/Halls</a:t>
            </a:r>
            <a:endParaRPr lang="en-US" dirty="0"/>
          </a:p>
        </p:txBody>
      </p:sp>
      <p:sp>
        <p:nvSpPr>
          <p:cNvPr id="3" name="Content Placeholder 2"/>
          <p:cNvSpPr>
            <a:spLocks noGrp="1"/>
          </p:cNvSpPr>
          <p:nvPr>
            <p:ph idx="1"/>
          </p:nvPr>
        </p:nvSpPr>
        <p:spPr/>
        <p:txBody>
          <a:bodyPr>
            <a:noAutofit/>
          </a:bodyPr>
          <a:lstStyle/>
          <a:p>
            <a:r>
              <a:rPr lang="en-US" sz="2800" dirty="0" smtClean="0"/>
              <a:t>Check Status Display Screen for </a:t>
            </a:r>
            <a:r>
              <a:rPr lang="en-US" sz="2800" i="1" dirty="0" smtClean="0"/>
              <a:t>Restricted Access </a:t>
            </a:r>
            <a:r>
              <a:rPr lang="en-US" sz="2800" dirty="0" smtClean="0"/>
              <a:t>or </a:t>
            </a:r>
            <a:r>
              <a:rPr lang="en-US" sz="2800" i="1" dirty="0" smtClean="0"/>
              <a:t>Controlled Access</a:t>
            </a:r>
          </a:p>
          <a:p>
            <a:r>
              <a:rPr lang="en-US" sz="2800" dirty="0" smtClean="0"/>
              <a:t>If </a:t>
            </a:r>
            <a:r>
              <a:rPr lang="en-US" sz="2800" i="1" dirty="0" smtClean="0"/>
              <a:t>Restricted Access</a:t>
            </a:r>
            <a:r>
              <a:rPr lang="en-US" sz="2800" dirty="0" smtClean="0"/>
              <a:t>, open the door and proceed in</a:t>
            </a:r>
          </a:p>
          <a:p>
            <a:r>
              <a:rPr lang="en-US" sz="2800" dirty="0" smtClean="0"/>
              <a:t>If </a:t>
            </a:r>
            <a:r>
              <a:rPr lang="en-US" sz="2800" i="1" dirty="0" smtClean="0"/>
              <a:t>Controlled Access</a:t>
            </a:r>
            <a:r>
              <a:rPr lang="en-US" sz="2800" dirty="0" smtClean="0"/>
              <a:t>, </a:t>
            </a:r>
          </a:p>
          <a:p>
            <a:pPr marL="857250" lvl="1" indent="-457200">
              <a:buFont typeface="+mj-lt"/>
              <a:buAutoNum type="arabicPeriod"/>
            </a:pPr>
            <a:r>
              <a:rPr lang="en-US" dirty="0" smtClean="0"/>
              <a:t>Contact the Safety System Operator (SSO) at ex.7050 and request the outer door be unlocked</a:t>
            </a:r>
          </a:p>
          <a:p>
            <a:pPr marL="857250" lvl="1" indent="-457200">
              <a:buFont typeface="+mj-lt"/>
              <a:buAutoNum type="arabicPeriod"/>
            </a:pPr>
            <a:r>
              <a:rPr lang="en-US" dirty="0" smtClean="0"/>
              <a:t>Once inside the Access Room, call the SSO again to verify OSL and ODH requirements and to have them release the Master Key</a:t>
            </a:r>
          </a:p>
        </p:txBody>
      </p:sp>
      <p:pic>
        <p:nvPicPr>
          <p:cNvPr id="7" name="Tunnel Slide 30.wav">
            <a:hlinkClick r:id="" action="ppaction://media"/>
          </p:cNvPr>
          <p:cNvPicPr>
            <a:picLocks noRot="1" noChangeAspect="1"/>
          </p:cNvPicPr>
          <p:nvPr>
            <a:audioFile r:link="rId1"/>
          </p:nvPr>
        </p:nvPicPr>
        <p:blipFill>
          <a:blip r:embed="rId4" cstate="print"/>
          <a:stretch>
            <a:fillRect/>
          </a:stretch>
        </p:blipFill>
        <p:spPr>
          <a:xfrm>
            <a:off x="9328195" y="6243185"/>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126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17" fill="hold"/>
                                        <p:tgtEl>
                                          <p:spTgt spid="7"/>
                                        </p:tgtEl>
                                      </p:cBhvr>
                                    </p:cmd>
                                  </p:childTnLst>
                                </p:cTn>
                              </p:par>
                              <p:par>
                                <p:cTn id="7" presetID="2" presetClass="entr" presetSubtype="8"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additive="base">
                                        <p:cTn id="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0" dur="500" fill="hold"/>
                                        <p:tgtEl>
                                          <p:spTgt spid="3">
                                            <p:txEl>
                                              <p:pRg st="0" end="0"/>
                                            </p:txEl>
                                          </p:spTgt>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40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8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8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4800"/>
                            </p:stCondLst>
                            <p:childTnLst>
                              <p:par>
                                <p:cTn id="16" presetID="2" presetClass="entr" presetSubtype="8"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83"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9" dur="583" fill="hold"/>
                                        <p:tgtEl>
                                          <p:spTgt spid="3">
                                            <p:txEl>
                                              <p:pRg st="2" end="2"/>
                                            </p:txEl>
                                          </p:spTgt>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083"/>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3217"/>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11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7" dur="11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28"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85"/>
            <a:ext cx="7772400" cy="1143000"/>
          </a:xfrm>
        </p:spPr>
        <p:txBody>
          <a:bodyPr/>
          <a:lstStyle/>
          <a:p>
            <a:r>
              <a:rPr lang="en-US" dirty="0" smtClean="0"/>
              <a:t>Using the PSS</a:t>
            </a:r>
            <a:endParaRPr lang="en-US" dirty="0"/>
          </a:p>
        </p:txBody>
      </p:sp>
      <p:pic>
        <p:nvPicPr>
          <p:cNvPr id="4" name="Content Placeholder 3" descr="Key-Bank.JPG"/>
          <p:cNvPicPr>
            <a:picLocks noGrp="1" noChangeAspect="1"/>
          </p:cNvPicPr>
          <p:nvPr>
            <p:ph idx="1"/>
          </p:nvPr>
        </p:nvPicPr>
        <p:blipFill>
          <a:blip r:embed="rId4" cstate="print"/>
          <a:stretch>
            <a:fillRect/>
          </a:stretch>
        </p:blipFill>
        <p:spPr>
          <a:xfrm>
            <a:off x="181548" y="1813809"/>
            <a:ext cx="4330492" cy="3247869"/>
          </a:xfrm>
        </p:spPr>
      </p:pic>
      <p:pic>
        <p:nvPicPr>
          <p:cNvPr id="14" name="Tunnel Slide 29.wav">
            <a:hlinkClick r:id="" action="ppaction://media"/>
          </p:cNvPr>
          <p:cNvPicPr>
            <a:picLocks noRot="1" noChangeAspect="1"/>
          </p:cNvPicPr>
          <p:nvPr>
            <a:audioFile r:link="rId1"/>
          </p:nvPr>
        </p:nvPicPr>
        <p:blipFill>
          <a:blip r:embed="rId5" cstate="print"/>
          <a:stretch>
            <a:fillRect/>
          </a:stretch>
        </p:blipFill>
        <p:spPr>
          <a:xfrm>
            <a:off x="9144000" y="6417356"/>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4981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7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85"/>
            <a:ext cx="7772400" cy="1143000"/>
          </a:xfrm>
        </p:spPr>
        <p:txBody>
          <a:bodyPr/>
          <a:lstStyle/>
          <a:p>
            <a:r>
              <a:rPr lang="en-US" dirty="0" smtClean="0"/>
              <a:t>Using the PSS</a:t>
            </a:r>
            <a:endParaRPr lang="en-US" dirty="0"/>
          </a:p>
        </p:txBody>
      </p:sp>
      <p:pic>
        <p:nvPicPr>
          <p:cNvPr id="4" name="Content Placeholder 3" descr="Key-Bank.JPG"/>
          <p:cNvPicPr>
            <a:picLocks noGrp="1" noChangeAspect="1"/>
          </p:cNvPicPr>
          <p:nvPr>
            <p:ph idx="1"/>
          </p:nvPr>
        </p:nvPicPr>
        <p:blipFill>
          <a:blip r:embed="rId4" cstate="print"/>
          <a:stretch>
            <a:fillRect/>
          </a:stretch>
        </p:blipFill>
        <p:spPr>
          <a:xfrm>
            <a:off x="181548" y="1813809"/>
            <a:ext cx="4330492" cy="3247869"/>
          </a:xfrm>
        </p:spPr>
      </p:pic>
      <p:sp>
        <p:nvSpPr>
          <p:cNvPr id="7" name="Rectangular Callout 6"/>
          <p:cNvSpPr/>
          <p:nvPr/>
        </p:nvSpPr>
        <p:spPr bwMode="auto">
          <a:xfrm>
            <a:off x="3372787" y="1933731"/>
            <a:ext cx="1394086" cy="839449"/>
          </a:xfrm>
          <a:prstGeom prst="wedgeRect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Master Key Box</a:t>
            </a:r>
          </a:p>
        </p:txBody>
      </p:sp>
      <p:grpSp>
        <p:nvGrpSpPr>
          <p:cNvPr id="16" name="Group 15"/>
          <p:cNvGrpSpPr/>
          <p:nvPr/>
        </p:nvGrpSpPr>
        <p:grpSpPr>
          <a:xfrm>
            <a:off x="3852472" y="3807502"/>
            <a:ext cx="3162925" cy="1858780"/>
            <a:chOff x="3852472" y="3807502"/>
            <a:chExt cx="3162925" cy="1858780"/>
          </a:xfrm>
        </p:grpSpPr>
        <p:sp>
          <p:nvSpPr>
            <p:cNvPr id="8" name="Oval 7"/>
            <p:cNvSpPr/>
            <p:nvPr/>
          </p:nvSpPr>
          <p:spPr bwMode="auto">
            <a:xfrm>
              <a:off x="3852472" y="3807502"/>
              <a:ext cx="749508" cy="719528"/>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a:endParaRPr>
            </a:p>
          </p:txBody>
        </p:sp>
        <p:sp>
          <p:nvSpPr>
            <p:cNvPr id="9" name="Line Callout 1 8"/>
            <p:cNvSpPr/>
            <p:nvPr/>
          </p:nvSpPr>
          <p:spPr bwMode="auto">
            <a:xfrm>
              <a:off x="5351489" y="4826832"/>
              <a:ext cx="1663908" cy="839450"/>
            </a:xfrm>
            <a:prstGeom prst="borderCallout1">
              <a:avLst>
                <a:gd name="adj1" fmla="val 52390"/>
                <a:gd name="adj2" fmla="val -1060"/>
                <a:gd name="adj3" fmla="val -51786"/>
                <a:gd name="adj4" fmla="val -52058"/>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Master Key</a:t>
              </a:r>
              <a:r>
                <a:rPr kumimoji="0" lang="en-US" sz="2400" b="0" i="0" u="none" strike="noStrike" cap="none" normalizeH="0" dirty="0" smtClean="0">
                  <a:ln>
                    <a:noFill/>
                  </a:ln>
                  <a:solidFill>
                    <a:schemeClr val="tx1"/>
                  </a:solidFill>
                  <a:effectLst/>
                  <a:latin typeface="Times"/>
                </a:rPr>
                <a:t> Slot</a:t>
              </a:r>
              <a:endParaRPr kumimoji="0" lang="en-US" sz="2400" b="0" i="0" u="none" strike="noStrike" cap="none" normalizeH="0" baseline="0" dirty="0" smtClean="0">
                <a:ln>
                  <a:noFill/>
                </a:ln>
                <a:solidFill>
                  <a:schemeClr val="tx1"/>
                </a:solidFill>
                <a:effectLst/>
                <a:latin typeface="Times"/>
              </a:endParaRPr>
            </a:p>
          </p:txBody>
        </p:sp>
      </p:grpSp>
      <p:grpSp>
        <p:nvGrpSpPr>
          <p:cNvPr id="17" name="Group 16"/>
          <p:cNvGrpSpPr/>
          <p:nvPr/>
        </p:nvGrpSpPr>
        <p:grpSpPr>
          <a:xfrm>
            <a:off x="854439" y="3792511"/>
            <a:ext cx="3147935" cy="2152411"/>
            <a:chOff x="854439" y="3792511"/>
            <a:chExt cx="3147935" cy="2152411"/>
          </a:xfrm>
        </p:grpSpPr>
        <p:sp>
          <p:nvSpPr>
            <p:cNvPr id="10" name="Rounded Rectangle 9"/>
            <p:cNvSpPr/>
            <p:nvPr/>
          </p:nvSpPr>
          <p:spPr bwMode="auto">
            <a:xfrm>
              <a:off x="854439" y="3792511"/>
              <a:ext cx="3147935" cy="899410"/>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a:endParaRPr>
            </a:p>
          </p:txBody>
        </p:sp>
        <p:sp>
          <p:nvSpPr>
            <p:cNvPr id="11" name="Line Callout 1 10"/>
            <p:cNvSpPr/>
            <p:nvPr/>
          </p:nvSpPr>
          <p:spPr bwMode="auto">
            <a:xfrm>
              <a:off x="1125585" y="5465237"/>
              <a:ext cx="2825833" cy="479685"/>
            </a:xfrm>
            <a:prstGeom prst="borderCallout1">
              <a:avLst>
                <a:gd name="adj1" fmla="val -3676"/>
                <a:gd name="adj2" fmla="val 47343"/>
                <a:gd name="adj3" fmla="val -160892"/>
                <a:gd name="adj4" fmla="val 27162"/>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10 Exchange Keys</a:t>
              </a:r>
            </a:p>
          </p:txBody>
        </p:sp>
      </p:grpSp>
      <p:grpSp>
        <p:nvGrpSpPr>
          <p:cNvPr id="15" name="Group 14"/>
          <p:cNvGrpSpPr/>
          <p:nvPr/>
        </p:nvGrpSpPr>
        <p:grpSpPr>
          <a:xfrm>
            <a:off x="2563318" y="3289018"/>
            <a:ext cx="5883858" cy="1297972"/>
            <a:chOff x="2563318" y="3289018"/>
            <a:chExt cx="5883858" cy="1297972"/>
          </a:xfrm>
        </p:grpSpPr>
        <p:sp>
          <p:nvSpPr>
            <p:cNvPr id="12" name="Flowchart: Alternate Process 11"/>
            <p:cNvSpPr/>
            <p:nvPr/>
          </p:nvSpPr>
          <p:spPr bwMode="auto">
            <a:xfrm>
              <a:off x="2563318" y="3837482"/>
              <a:ext cx="434715" cy="749508"/>
            </a:xfrm>
            <a:prstGeom prst="flowChartAlternateProcess">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a:endParaRPr>
            </a:p>
          </p:txBody>
        </p:sp>
        <p:sp>
          <p:nvSpPr>
            <p:cNvPr id="13" name="Line Callout 1 12"/>
            <p:cNvSpPr/>
            <p:nvPr/>
          </p:nvSpPr>
          <p:spPr bwMode="auto">
            <a:xfrm>
              <a:off x="5823897" y="3289018"/>
              <a:ext cx="2623279" cy="479685"/>
            </a:xfrm>
            <a:prstGeom prst="borderCallout1">
              <a:avLst>
                <a:gd name="adj1" fmla="val 60800"/>
                <a:gd name="adj2" fmla="val -2182"/>
                <a:gd name="adj3" fmla="val 180561"/>
                <a:gd name="adj4" fmla="val -107451"/>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a:rPr>
                <a:t>Exchange Key #</a:t>
              </a:r>
            </a:p>
          </p:txBody>
        </p:sp>
      </p:grpSp>
      <p:pic>
        <p:nvPicPr>
          <p:cNvPr id="14" name="Tunnel Slide 29.wav">
            <a:hlinkClick r:id="" action="ppaction://media"/>
          </p:cNvPr>
          <p:cNvPicPr>
            <a:picLocks noRot="1" noChangeAspect="1"/>
          </p:cNvPicPr>
          <p:nvPr>
            <a:audioFile r:link="rId1"/>
          </p:nvPr>
        </p:nvPicPr>
        <p:blipFill>
          <a:blip r:embed="rId5" cstate="print"/>
          <a:stretch>
            <a:fillRect/>
          </a:stretch>
        </p:blipFill>
        <p:spPr>
          <a:xfrm>
            <a:off x="9144000" y="6417356"/>
            <a:ext cx="203200" cy="203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4981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70" fill="hold"/>
                                        <p:tgtEl>
                                          <p:spTgt spid="14"/>
                                        </p:tgtEl>
                                      </p:cBhvr>
                                    </p:cmd>
                                  </p:childTnLst>
                                </p:cTn>
                              </p:par>
                              <p:par>
                                <p:cTn id="7" presetID="3" presetClass="entr" presetSubtype="10" fill="hold" grpId="0" nodeType="withEffect">
                                  <p:stCondLst>
                                    <p:cond delay="4000"/>
                                  </p:stCondLst>
                                  <p:childTnLst>
                                    <p:set>
                                      <p:cBhvr>
                                        <p:cTn id="8" dur="1" fill="hold">
                                          <p:stCondLst>
                                            <p:cond delay="0"/>
                                          </p:stCondLst>
                                        </p:cTn>
                                        <p:tgtEl>
                                          <p:spTgt spid="7"/>
                                        </p:tgtEl>
                                        <p:attrNameLst>
                                          <p:attrName>style.visibility</p:attrName>
                                        </p:attrNameLst>
                                      </p:cBhvr>
                                      <p:to>
                                        <p:strVal val="visible"/>
                                      </p:to>
                                    </p:set>
                                    <p:animEffect transition="in" filter="blinds(horizontal)">
                                      <p:cBhvr>
                                        <p:cTn id="9" dur="500"/>
                                        <p:tgtEl>
                                          <p:spTgt spid="7"/>
                                        </p:tgtEl>
                                      </p:cBhvr>
                                    </p:animEffect>
                                  </p:childTnLst>
                                </p:cTn>
                              </p:par>
                              <p:par>
                                <p:cTn id="10" presetID="1" presetClass="entr" presetSubtype="0" fill="hold" nodeType="withEffect">
                                  <p:stCondLst>
                                    <p:cond delay="620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nodeType="withEffect">
                                  <p:stCondLst>
                                    <p:cond delay="800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nodeType="withEffect">
                                  <p:stCondLst>
                                    <p:cond delay="1360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bldLst>
      <p:bldP spid="7" grpId="0" animBg="1"/>
    </p:bld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ISPRING_RESOURCE_PATHS_HASH_PRESENTER" val="41de5c141bd371ea24a18677a5f5fdd13f3a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783</Words>
  <Application>Microsoft Macintosh PowerPoint</Application>
  <PresentationFormat>On-screen Show (4:3)</PresentationFormat>
  <Paragraphs>46</Paragraphs>
  <Slides>8</Slides>
  <Notes>8</Notes>
  <HiddenSlides>0</HiddenSlides>
  <MMClips>8</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Accessing the Tunnel/Halls</vt:lpstr>
      <vt:lpstr>Accessing the Tunnel/Halls</vt:lpstr>
      <vt:lpstr>Personnel Access System</vt:lpstr>
      <vt:lpstr>Personnel Access System</vt:lpstr>
      <vt:lpstr>Accessing the Tunnel/Halls</vt:lpstr>
      <vt:lpstr>Accessing the Tunnel/Halls</vt:lpstr>
      <vt:lpstr>Using the PSS</vt:lpstr>
      <vt:lpstr>Using the PSS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Accessing the Tunnel</dc:title>
  <dc:creator>Brandye Rogers</dc:creator>
  <cp:lastModifiedBy>Elton Smith</cp:lastModifiedBy>
  <cp:revision>27</cp:revision>
  <cp:lastPrinted>2015-03-09T17:24:31Z</cp:lastPrinted>
  <dcterms:created xsi:type="dcterms:W3CDTF">2015-03-09T16:03:51Z</dcterms:created>
  <dcterms:modified xsi:type="dcterms:W3CDTF">2015-03-09T17:25:54Z</dcterms:modified>
</cp:coreProperties>
</file>