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Default Extension="wmf" ContentType="image/x-wmf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  <Override PartName="/ppt/tags/tag1.xml" ContentType="application/vnd.openxmlformats-officedocument.presentationml.tags+xml"/>
  <Override PartName="/ppt/embeddings/oleObject1.bin" ContentType="application/vnd.openxmlformats-officedocument.oleObject"/>
  <Default Extension="pdf" ContentType="application/pdf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969" r:id="rId1"/>
  </p:sldMasterIdLst>
  <p:notesMasterIdLst>
    <p:notesMasterId r:id="rId3"/>
  </p:notesMasterIdLst>
  <p:sldIdLst>
    <p:sldId id="271" r:id="rId2"/>
  </p:sldIdLst>
  <p:sldSz cx="43891200" cy="32918400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C208F8"/>
    <a:srgbClr val="145BF8"/>
    <a:srgbClr val="E1B04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vertBarState="minimized" horzBarState="maximized">
    <p:restoredLeft sz="32787"/>
    <p:restoredTop sz="90929"/>
  </p:normalViewPr>
  <p:slideViewPr>
    <p:cSldViewPr>
      <p:cViewPr>
        <p:scale>
          <a:sx n="100" d="100"/>
          <a:sy n="100" d="100"/>
        </p:scale>
        <p:origin x="18768" y="5960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7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6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10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8A7D1853-E3F2-3546-A286-EBEDE567B2F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11803C-6436-8B47-BBA0-5E9B687DFEF1}" type="slidenum">
              <a:rPr lang="en-US"/>
              <a:pPr/>
              <a:t>1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94560" y="17759059"/>
            <a:ext cx="39867840" cy="5486400"/>
          </a:xfrm>
        </p:spPr>
        <p:txBody>
          <a:bodyPr>
            <a:noAutofit/>
          </a:bodyPr>
          <a:lstStyle>
            <a:lvl1pPr marL="0" indent="0" algn="ctr">
              <a:buNone/>
              <a:defRPr sz="10600" spc="480" baseline="0">
                <a:solidFill>
                  <a:schemeClr val="tx2"/>
                </a:solidFill>
              </a:defRPr>
            </a:lvl1pPr>
            <a:lvl2pPr marL="2194560" indent="0" algn="ctr">
              <a:buNone/>
            </a:lvl2pPr>
            <a:lvl3pPr marL="4389120" indent="0" algn="ctr">
              <a:buNone/>
            </a:lvl3pPr>
            <a:lvl4pPr marL="6583680" indent="0" algn="ctr">
              <a:buNone/>
            </a:lvl4pPr>
            <a:lvl5pPr marL="8778240" indent="0" algn="ctr">
              <a:buNone/>
            </a:lvl5pPr>
            <a:lvl6pPr marL="10972800" indent="0" algn="ctr">
              <a:buNone/>
            </a:lvl6pPr>
            <a:lvl7pPr marL="13167360" indent="0" algn="ctr">
              <a:buNone/>
            </a:lvl7pPr>
            <a:lvl8pPr marL="15361920" indent="0" algn="ctr">
              <a:buNone/>
            </a:lvl8pPr>
            <a:lvl9pPr marL="1755648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2194560" y="6881914"/>
            <a:ext cx="39867840" cy="950976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230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7025405" y="17040605"/>
            <a:ext cx="14264640" cy="7622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2601155" y="17040605"/>
            <a:ext cx="14264640" cy="7622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21793670" y="16926250"/>
            <a:ext cx="219456" cy="219456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438912" tIns="219456" rIns="438912" bIns="219456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A19B3-BC6D-4E56-93BC-B9B0EF1523FC}" type="datetime1">
              <a:rPr lang="en-US" smtClean="0"/>
              <a:pPr/>
              <a:t>4/1/11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D441ED-22D9-48D6-AD92-DEFB122789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194560" y="7315200"/>
            <a:ext cx="39502080" cy="21945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Jan. 19, 2005</a:t>
            </a: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DB849B9-DD1E-E448-90E0-D18E6A366E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GlueX/Exotics 2005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301A2-9537-4F11-903A-9D7FEDBB449A}" type="datetime1">
              <a:rPr lang="en-US" smtClean="0"/>
              <a:pPr/>
              <a:t>4/1/11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441ED-22D9-48D6-AD92-DEFB122789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840" y="16824960"/>
            <a:ext cx="38039040" cy="658368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230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91840" y="23802547"/>
            <a:ext cx="38039040" cy="4726733"/>
          </a:xfrm>
        </p:spPr>
        <p:txBody>
          <a:bodyPr anchor="t"/>
          <a:lstStyle>
            <a:lvl1pPr marL="0" indent="0">
              <a:buNone/>
              <a:defRPr sz="9600" spc="480" baseline="0">
                <a:solidFill>
                  <a:schemeClr val="tx2"/>
                </a:solidFill>
              </a:defRPr>
            </a:lvl1pPr>
            <a:lvl2pPr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3291840" y="23601564"/>
            <a:ext cx="38039040" cy="20645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Jan. 19, 2005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GlueX/Exotics 2005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A845-D9C1-6B47-84A7-EE8F6F3C05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2194560" y="7315200"/>
            <a:ext cx="19487693" cy="21945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22311360" y="7315200"/>
            <a:ext cx="19487693" cy="21945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C610E-57DC-3F4D-80EC-6A16675BE2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GlueX/Exotics 2005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Jan. 19, 2005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6718046"/>
            <a:ext cx="19392902" cy="36576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438912" tIns="219456" rIns="438912" bIns="219456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12500" b="1">
                <a:solidFill>
                  <a:schemeClr val="tx2"/>
                </a:solidFill>
              </a:defRPr>
            </a:lvl1pPr>
            <a:lvl2pPr>
              <a:buNone/>
              <a:defRPr sz="9600" b="1"/>
            </a:lvl2pPr>
            <a:lvl3pPr>
              <a:buNone/>
              <a:defRPr sz="8600" b="1"/>
            </a:lvl3pPr>
            <a:lvl4pPr>
              <a:buNone/>
              <a:defRPr sz="7700" b="1"/>
            </a:lvl4pPr>
            <a:lvl5pPr>
              <a:buNone/>
              <a:defRPr sz="77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2194560" y="10569101"/>
            <a:ext cx="19385280" cy="1878543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22318982" y="10569101"/>
            <a:ext cx="19385280" cy="1878543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746150"/>
            <a:ext cx="39502080" cy="54864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22311360" y="6718046"/>
            <a:ext cx="19392902" cy="36576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438912" tIns="219456" rIns="438912" bIns="219456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12500" b="1" baseline="0">
                <a:solidFill>
                  <a:schemeClr val="tx2"/>
                </a:solidFill>
              </a:defRPr>
            </a:lvl1pPr>
            <a:lvl2pPr>
              <a:buNone/>
              <a:defRPr sz="9600" b="1"/>
            </a:lvl2pPr>
            <a:lvl3pPr>
              <a:buNone/>
              <a:defRPr sz="8600" b="1"/>
            </a:lvl3pPr>
            <a:lvl4pPr>
              <a:buNone/>
              <a:defRPr sz="7700" b="1"/>
            </a:lvl4pPr>
            <a:lvl5pPr>
              <a:buNone/>
              <a:defRPr sz="77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2702136" y="10465051"/>
            <a:ext cx="17995392" cy="7622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2823424" y="10465051"/>
            <a:ext cx="17995392" cy="7622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Jan. 19, 2005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GlueX/Exotics 2005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D1D66-2B1C-604D-A26D-544BA74F47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Jan. 19, 2005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GlueX/Exotics 2005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7C57B-6936-0941-9224-44D763BF6A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2194560" y="2194560"/>
            <a:ext cx="29992320" cy="2743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2552640" y="7680960"/>
            <a:ext cx="9524390" cy="17922240"/>
          </a:xfrm>
        </p:spPr>
        <p:txBody>
          <a:bodyPr tIns="219456" bIns="219456" anchor="t" anchorCtr="0"/>
          <a:lstStyle>
            <a:lvl1pPr marL="0" indent="0">
              <a:lnSpc>
                <a:spcPct val="125000"/>
              </a:lnSpc>
              <a:spcAft>
                <a:spcPts val="4800"/>
              </a:spcAft>
              <a:buNone/>
              <a:defRPr sz="7700">
                <a:solidFill>
                  <a:schemeClr val="tx2"/>
                </a:solidFill>
              </a:defRPr>
            </a:lvl1pPr>
            <a:lvl2pPr>
              <a:buNone/>
              <a:defRPr sz="5800"/>
            </a:lvl2pPr>
            <a:lvl3pPr>
              <a:buNone/>
              <a:defRPr sz="4800"/>
            </a:lvl3pPr>
            <a:lvl4pPr>
              <a:buNone/>
              <a:defRPr sz="4300"/>
            </a:lvl4pPr>
            <a:lvl5pPr>
              <a:buNone/>
              <a:defRPr sz="43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32552640" y="2194560"/>
            <a:ext cx="9509760" cy="5120640"/>
          </a:xfrm>
        </p:spPr>
        <p:txBody>
          <a:bodyPr lIns="438912" tIns="438912" anchor="b" anchorCtr="0"/>
          <a:lstStyle>
            <a:lvl1pPr algn="l">
              <a:buNone/>
              <a:defRPr sz="8600" b="1" spc="-24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Jan. 19, 2005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0A3EEC8-A53C-A549-87DE-D623F5E0CE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GlueX/Exotics 2005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21120" y="2194560"/>
            <a:ext cx="9875520" cy="5120640"/>
          </a:xfrm>
        </p:spPr>
        <p:txBody>
          <a:bodyPr lIns="438912" tIns="438912" anchor="b" anchorCtr="0"/>
          <a:lstStyle>
            <a:lvl1pPr algn="l">
              <a:buNone/>
              <a:defRPr sz="8600" b="1" spc="-24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94560" y="2194560"/>
            <a:ext cx="28895040" cy="2670048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15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21120" y="7680960"/>
            <a:ext cx="9875520" cy="2121408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4800"/>
              </a:spcAft>
              <a:buFontTx/>
              <a:buNone/>
              <a:defRPr sz="7700" b="0">
                <a:solidFill>
                  <a:schemeClr val="tx2"/>
                </a:solidFill>
              </a:defRPr>
            </a:lvl1pPr>
            <a:lvl2pPr>
              <a:defRPr sz="58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Jan. 19, 2005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5CAAEA-4BCA-BE4B-A8B1-A299CCFBC5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GlueX/Exotics 2005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Jan. 19, 2005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GlueX/Exotics 2005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7A2D1-2DD7-B34A-BF00-8138F18A50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120" y="1318265"/>
            <a:ext cx="9875520" cy="2808732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1318265"/>
            <a:ext cx="28895040" cy="2808732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Jan. 19, 2005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GlueX/Exotics 2005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9931-641E-A043-BB4E-15FC44F209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2194560" y="6949443"/>
            <a:ext cx="39502080" cy="22456142"/>
          </a:xfrm>
          <a:prstGeom prst="rect">
            <a:avLst/>
          </a:prstGeom>
        </p:spPr>
        <p:txBody>
          <a:bodyPr vert="horz" lIns="438912" tIns="219456" rIns="438912" bIns="219456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27797760" y="29777602"/>
            <a:ext cx="12435840" cy="1843430"/>
          </a:xfrm>
          <a:prstGeom prst="rect">
            <a:avLst/>
          </a:prstGeom>
        </p:spPr>
        <p:txBody>
          <a:bodyPr vert="horz" lIns="438912" tIns="219456" rIns="438912" bIns="219456" anchor="ctr" anchorCtr="0"/>
          <a:lstStyle>
            <a:lvl1pPr algn="l" eaLnBrk="1" latinLnBrk="0" hangingPunct="1">
              <a:defRPr kumimoji="0" sz="5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Jan. 19, 2005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10241280" y="29777602"/>
            <a:ext cx="17190720" cy="1843430"/>
          </a:xfrm>
          <a:prstGeom prst="rect">
            <a:avLst/>
          </a:prstGeom>
        </p:spPr>
        <p:txBody>
          <a:bodyPr vert="horz" lIns="438912" tIns="219456" rIns="438912" bIns="219456" anchor="ctr" anchorCtr="0"/>
          <a:lstStyle>
            <a:lvl1pPr algn="r" eaLnBrk="1" latinLnBrk="0" hangingPunct="1">
              <a:defRPr kumimoji="0" sz="5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GlueX/Exotics 2005</a:t>
            </a: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40370760" y="29671349"/>
            <a:ext cx="2926080" cy="219456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7700" baseline="0">
                <a:solidFill>
                  <a:schemeClr val="tx2"/>
                </a:solidFill>
              </a:defRPr>
            </a:lvl1pPr>
          </a:lstStyle>
          <a:p>
            <a:fld id="{E16E549E-C92A-E64C-BA79-970C6F5B27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2194560" y="731520"/>
            <a:ext cx="39502080" cy="5852160"/>
          </a:xfrm>
          <a:prstGeom prst="rect">
            <a:avLst/>
          </a:prstGeom>
          <a:ln w="6350" cap="rnd">
            <a:noFill/>
          </a:ln>
        </p:spPr>
        <p:txBody>
          <a:bodyPr vert="horz" lIns="438912" tIns="219456" rIns="438912" bIns="219456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20200" b="0" kern="1200" spc="-48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1316736" indent="-1316736" algn="l" rtl="0" eaLnBrk="1" latinLnBrk="0" hangingPunct="1">
        <a:spcBef>
          <a:spcPts val="2880"/>
        </a:spcBef>
        <a:buClr>
          <a:schemeClr val="accent2"/>
        </a:buClr>
        <a:buSzPct val="85000"/>
        <a:buFont typeface="Wingdings 2"/>
        <a:buChar char=""/>
        <a:defRPr kumimoji="0" sz="12500" kern="1200">
          <a:solidFill>
            <a:schemeClr val="tx1"/>
          </a:solidFill>
          <a:latin typeface="+mn-lt"/>
          <a:ea typeface="+mn-ea"/>
          <a:cs typeface="+mn-cs"/>
        </a:defRPr>
      </a:lvl1pPr>
      <a:lvl2pPr marL="3072384" indent="-1316736" algn="l" rtl="0" eaLnBrk="1" latinLnBrk="0" hangingPunct="1">
        <a:spcBef>
          <a:spcPts val="144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11500" kern="1200">
          <a:solidFill>
            <a:schemeClr val="tx2"/>
          </a:solidFill>
          <a:latin typeface="+mn-lt"/>
          <a:ea typeface="+mn-ea"/>
          <a:cs typeface="+mn-cs"/>
        </a:defRPr>
      </a:lvl2pPr>
      <a:lvl3pPr marL="4828032" indent="-1097280" algn="l" rtl="0" eaLnBrk="1" latinLnBrk="0" hangingPunct="1">
        <a:spcBef>
          <a:spcPts val="144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10100" kern="1200">
          <a:solidFill>
            <a:schemeClr val="tx1"/>
          </a:solidFill>
          <a:latin typeface="+mn-lt"/>
          <a:ea typeface="+mn-ea"/>
          <a:cs typeface="+mn-cs"/>
        </a:defRPr>
      </a:lvl3pPr>
      <a:lvl4pPr marL="6144768" indent="-1097280" algn="l" rtl="0" eaLnBrk="1" latinLnBrk="0" hangingPunct="1">
        <a:spcBef>
          <a:spcPts val="14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7461504" indent="-1097280" algn="l" rtl="0" eaLnBrk="1" latinLnBrk="0" hangingPunct="1">
        <a:spcBef>
          <a:spcPts val="1632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7700" kern="1200">
          <a:solidFill>
            <a:schemeClr val="tx1"/>
          </a:solidFill>
          <a:latin typeface="+mn-lt"/>
          <a:ea typeface="+mn-ea"/>
          <a:cs typeface="+mn-cs"/>
        </a:defRPr>
      </a:lvl5pPr>
      <a:lvl6pPr marL="8778240" indent="-1097280" algn="l" rtl="0" eaLnBrk="1" latinLnBrk="0" hangingPunct="1">
        <a:spcBef>
          <a:spcPts val="1632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9656064" indent="-877824" algn="l" rtl="0" eaLnBrk="1" latinLnBrk="0" hangingPunct="1">
        <a:spcBef>
          <a:spcPts val="1632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77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0972800" indent="-877824" algn="l" rtl="0" eaLnBrk="1" latinLnBrk="0" hangingPunct="1">
        <a:spcBef>
          <a:spcPts val="1632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2289536" indent="-877824" algn="l" rtl="0" eaLnBrk="1" latinLnBrk="0" hangingPunct="1">
        <a:spcBef>
          <a:spcPts val="1632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7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5" Type="http://schemas.openxmlformats.org/officeDocument/2006/relationships/image" Target="../media/image28.pdf"/><Relationship Id="rId31" Type="http://schemas.openxmlformats.org/officeDocument/2006/relationships/image" Target="../media/image26.pdf"/><Relationship Id="rId34" Type="http://schemas.openxmlformats.org/officeDocument/2006/relationships/image" Target="../media/image33.png"/><Relationship Id="rId39" Type="http://schemas.openxmlformats.org/officeDocument/2006/relationships/oleObject" Target="../embeddings/oleObject1.bin"/><Relationship Id="rId40" Type="http://schemas.openxmlformats.org/officeDocument/2006/relationships/image" Target="../media/image30.pdf"/><Relationship Id="rId7" Type="http://schemas.openxmlformats.org/officeDocument/2006/relationships/image" Target="../media/image6.png"/><Relationship Id="rId36" Type="http://schemas.openxmlformats.org/officeDocument/2006/relationships/image" Target="../media/image35.png"/><Relationship Id="rId43" Type="http://schemas.openxmlformats.org/officeDocument/2006/relationships/image" Target="../media/image32.png"/><Relationship Id="rId1" Type="http://schemas.openxmlformats.org/officeDocument/2006/relationships/vmlDrawing" Target="../drawings/vmlDrawing1.vml"/><Relationship Id="rId24" Type="http://schemas.openxmlformats.org/officeDocument/2006/relationships/image" Target="../media/image23.png"/><Relationship Id="rId25" Type="http://schemas.openxmlformats.org/officeDocument/2006/relationships/image" Target="../media/image23.pdf"/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0" Type="http://schemas.openxmlformats.org/officeDocument/2006/relationships/image" Target="../media/image9.png"/><Relationship Id="rId32" Type="http://schemas.openxmlformats.org/officeDocument/2006/relationships/image" Target="../media/image311.png"/><Relationship Id="rId37" Type="http://schemas.openxmlformats.org/officeDocument/2006/relationships/image" Target="../media/image29.pdf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9" Type="http://schemas.openxmlformats.org/officeDocument/2006/relationships/image" Target="../media/image8.png"/><Relationship Id="rId18" Type="http://schemas.openxmlformats.org/officeDocument/2006/relationships/image" Target="../media/image17.jpeg"/><Relationship Id="rId3" Type="http://schemas.openxmlformats.org/officeDocument/2006/relationships/slideLayout" Target="../slideLayouts/slideLayout2.xml"/><Relationship Id="rId27" Type="http://schemas.openxmlformats.org/officeDocument/2006/relationships/image" Target="../media/image24.pdf"/><Relationship Id="rId14" Type="http://schemas.openxmlformats.org/officeDocument/2006/relationships/image" Target="../media/image13.png"/><Relationship Id="rId23" Type="http://schemas.openxmlformats.org/officeDocument/2006/relationships/image" Target="../media/image22.pdf"/><Relationship Id="rId4" Type="http://schemas.openxmlformats.org/officeDocument/2006/relationships/notesSlide" Target="../notesSlides/notesSlide1.xml"/><Relationship Id="rId28" Type="http://schemas.openxmlformats.org/officeDocument/2006/relationships/image" Target="../media/image27.png"/><Relationship Id="rId45" Type="http://schemas.openxmlformats.org/officeDocument/2006/relationships/image" Target="../media/image34.png"/><Relationship Id="rId26" Type="http://schemas.openxmlformats.org/officeDocument/2006/relationships/image" Target="../media/image25.png"/><Relationship Id="rId30" Type="http://schemas.openxmlformats.org/officeDocument/2006/relationships/image" Target="../media/image29.png"/><Relationship Id="rId11" Type="http://schemas.openxmlformats.org/officeDocument/2006/relationships/image" Target="../media/image10.png"/><Relationship Id="rId42" Type="http://schemas.openxmlformats.org/officeDocument/2006/relationships/image" Target="../media/image31.png"/><Relationship Id="rId29" Type="http://schemas.openxmlformats.org/officeDocument/2006/relationships/image" Target="../media/image25.pdf"/><Relationship Id="rId6" Type="http://schemas.openxmlformats.org/officeDocument/2006/relationships/image" Target="../media/image5.png"/><Relationship Id="rId16" Type="http://schemas.openxmlformats.org/officeDocument/2006/relationships/image" Target="../media/image15.png"/><Relationship Id="rId33" Type="http://schemas.openxmlformats.org/officeDocument/2006/relationships/image" Target="../media/image27.pdf"/><Relationship Id="rId44" Type="http://schemas.openxmlformats.org/officeDocument/2006/relationships/image" Target="../media/image33.pdf"/><Relationship Id="rId41" Type="http://schemas.openxmlformats.org/officeDocument/2006/relationships/image" Target="../media/image39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9" Type="http://schemas.openxmlformats.org/officeDocument/2006/relationships/image" Target="../media/image18.jpeg"/><Relationship Id="rId38" Type="http://schemas.openxmlformats.org/officeDocument/2006/relationships/image" Target="../media/image37.png"/><Relationship Id="rId20" Type="http://schemas.openxmlformats.org/officeDocument/2006/relationships/image" Target="../media/image19.jpeg"/><Relationship Id="rId22" Type="http://schemas.openxmlformats.org/officeDocument/2006/relationships/image" Target="../media/image21.png"/><Relationship Id="rId21" Type="http://schemas.openxmlformats.org/officeDocument/2006/relationships/image" Target="../media/image20.png"/><Relationship Id="rId2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63" name="Picture 151" descr="fuzzy_background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195000" y="-609600"/>
            <a:ext cx="9144000" cy="6502400"/>
          </a:xfrm>
          <a:prstGeom prst="rect">
            <a:avLst/>
          </a:prstGeom>
          <a:noFill/>
        </p:spPr>
      </p:pic>
      <p:pic>
        <p:nvPicPr>
          <p:cNvPr id="38994" name="Picture 82" descr="jlab_log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53400" y="1371600"/>
            <a:ext cx="4762500" cy="1803400"/>
          </a:xfrm>
          <a:prstGeom prst="rect">
            <a:avLst/>
          </a:prstGeom>
          <a:noFill/>
        </p:spPr>
      </p:pic>
      <p:pic>
        <p:nvPicPr>
          <p:cNvPr id="39070" name="Picture 158" descr="jlab-openhouse-poster-nov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8988674" cy="4495800"/>
          </a:xfrm>
          <a:prstGeom prst="rect">
            <a:avLst/>
          </a:prstGeom>
          <a:noFill/>
        </p:spPr>
      </p:pic>
      <p:grpSp>
        <p:nvGrpSpPr>
          <p:cNvPr id="39092" name="Group 180"/>
          <p:cNvGrpSpPr>
            <a:grpSpLocks/>
          </p:cNvGrpSpPr>
          <p:nvPr/>
        </p:nvGrpSpPr>
        <p:grpSpPr bwMode="auto">
          <a:xfrm>
            <a:off x="39166800" y="1"/>
            <a:ext cx="4724400" cy="4800600"/>
            <a:chOff x="624" y="163"/>
            <a:chExt cx="4224" cy="3688"/>
          </a:xfrm>
        </p:grpSpPr>
        <p:sp>
          <p:nvSpPr>
            <p:cNvPr id="39093" name="AutoShape 181"/>
            <p:cNvSpPr>
              <a:spLocks noChangeArrowheads="1"/>
            </p:cNvSpPr>
            <p:nvPr/>
          </p:nvSpPr>
          <p:spPr bwMode="auto">
            <a:xfrm rot="5400000">
              <a:off x="2876" y="1826"/>
              <a:ext cx="339" cy="240"/>
            </a:xfrm>
            <a:prstGeom prst="parallelogram">
              <a:avLst>
                <a:gd name="adj" fmla="val 48339"/>
              </a:avLst>
            </a:prstGeom>
            <a:solidFill>
              <a:schemeClr val="bg1"/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pic>
          <p:nvPicPr>
            <p:cNvPr id="39094" name="Picture 182" descr="6_GeV_Racetrack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624" y="864"/>
              <a:ext cx="4224" cy="2987"/>
            </a:xfrm>
            <a:prstGeom prst="rect">
              <a:avLst/>
            </a:prstGeom>
            <a:noFill/>
          </p:spPr>
        </p:pic>
        <p:pic>
          <p:nvPicPr>
            <p:cNvPr id="39095" name="Picture 183" descr="12_GeV_mods_NL-cryomodules_overlay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108" y="882"/>
              <a:ext cx="864" cy="774"/>
            </a:xfrm>
            <a:prstGeom prst="rect">
              <a:avLst/>
            </a:prstGeom>
            <a:noFill/>
          </p:spPr>
        </p:pic>
        <p:pic>
          <p:nvPicPr>
            <p:cNvPr id="39096" name="Picture 184" descr="12_GeV_mods_SL-cryomodules_overlay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767" y="2145"/>
              <a:ext cx="1174" cy="859"/>
            </a:xfrm>
            <a:prstGeom prst="rect">
              <a:avLst/>
            </a:prstGeom>
            <a:noFill/>
          </p:spPr>
        </p:pic>
        <p:grpSp>
          <p:nvGrpSpPr>
            <p:cNvPr id="39097" name="Group 185"/>
            <p:cNvGrpSpPr>
              <a:grpSpLocks/>
            </p:cNvGrpSpPr>
            <p:nvPr/>
          </p:nvGrpSpPr>
          <p:grpSpPr bwMode="auto">
            <a:xfrm>
              <a:off x="2906" y="1502"/>
              <a:ext cx="630" cy="535"/>
              <a:chOff x="3146" y="1439"/>
              <a:chExt cx="630" cy="535"/>
            </a:xfrm>
          </p:grpSpPr>
          <p:sp>
            <p:nvSpPr>
              <p:cNvPr id="39098" name="Text Box 186"/>
              <p:cNvSpPr txBox="1">
                <a:spLocks noChangeArrowheads="1"/>
              </p:cNvSpPr>
              <p:nvPr/>
            </p:nvSpPr>
            <p:spPr bwMode="auto">
              <a:xfrm>
                <a:off x="3358" y="1439"/>
                <a:ext cx="418" cy="149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 defTabSz="992188">
                  <a:spcBef>
                    <a:spcPct val="50000"/>
                  </a:spcBef>
                </a:pPr>
                <a:r>
                  <a:rPr lang="en-US" sz="1700" i="1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rPr>
                  <a:t>CHL-2</a:t>
                </a:r>
              </a:p>
            </p:txBody>
          </p:sp>
          <p:grpSp>
            <p:nvGrpSpPr>
              <p:cNvPr id="39099" name="Group 187"/>
              <p:cNvGrpSpPr>
                <a:grpSpLocks/>
              </p:cNvGrpSpPr>
              <p:nvPr/>
            </p:nvGrpSpPr>
            <p:grpSpPr bwMode="auto">
              <a:xfrm>
                <a:off x="3146" y="1536"/>
                <a:ext cx="406" cy="438"/>
                <a:chOff x="3146" y="1536"/>
                <a:chExt cx="406" cy="438"/>
              </a:xfrm>
            </p:grpSpPr>
            <p:pic>
              <p:nvPicPr>
                <p:cNvPr id="39100" name="Picture 188" descr="12_GeV_mods_CHL_overlay"/>
                <p:cNvPicPr>
                  <a:picLocks noChangeAspect="1" noChangeArrowheads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3146" y="1707"/>
                  <a:ext cx="184" cy="267"/>
                </a:xfrm>
                <a:prstGeom prst="rect">
                  <a:avLst/>
                </a:prstGeom>
                <a:noFill/>
              </p:spPr>
            </p:pic>
            <p:pic>
              <p:nvPicPr>
                <p:cNvPr id="39101" name="Picture 189" descr="12_GeV_mods_arrow_overlay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3329" y="1536"/>
                  <a:ext cx="223" cy="28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39102" name="Picture 190" descr="12_GeV_mods_Arc-10_overlay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624" y="1824"/>
              <a:ext cx="2134" cy="1182"/>
            </a:xfrm>
            <a:prstGeom prst="rect">
              <a:avLst/>
            </a:prstGeom>
            <a:noFill/>
          </p:spPr>
        </p:pic>
        <p:pic>
          <p:nvPicPr>
            <p:cNvPr id="39103" name="Picture 191" descr="12_GeV_mods_HallD-beamline_overlay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2961" y="626"/>
              <a:ext cx="610" cy="843"/>
            </a:xfrm>
            <a:prstGeom prst="rect">
              <a:avLst/>
            </a:prstGeom>
            <a:noFill/>
          </p:spPr>
        </p:pic>
        <p:grpSp>
          <p:nvGrpSpPr>
            <p:cNvPr id="39104" name="Group 192"/>
            <p:cNvGrpSpPr>
              <a:grpSpLocks/>
            </p:cNvGrpSpPr>
            <p:nvPr/>
          </p:nvGrpSpPr>
          <p:grpSpPr bwMode="auto">
            <a:xfrm>
              <a:off x="3551" y="163"/>
              <a:ext cx="945" cy="606"/>
              <a:chOff x="3792" y="74"/>
              <a:chExt cx="945" cy="606"/>
            </a:xfrm>
          </p:grpSpPr>
          <p:pic>
            <p:nvPicPr>
              <p:cNvPr id="39105" name="Picture 193" descr="12_GeV_mods_Hall-D_overlay"/>
              <p:cNvPicPr>
                <a:picLocks noChangeAspect="1" noChangeArrowheads="1"/>
              </p:cNvPicPr>
              <p:nvPr/>
            </p:nvPicPr>
            <p:blipFill>
              <a:blip r:embed="rId15"/>
              <a:srcRect/>
              <a:stretch>
                <a:fillRect/>
              </a:stretch>
            </p:blipFill>
            <p:spPr bwMode="auto">
              <a:xfrm>
                <a:off x="3792" y="74"/>
                <a:ext cx="945" cy="606"/>
              </a:xfrm>
              <a:prstGeom prst="rect">
                <a:avLst/>
              </a:prstGeom>
              <a:noFill/>
            </p:spPr>
          </p:pic>
          <p:sp>
            <p:nvSpPr>
              <p:cNvPr id="39106" name="AutoShape 194"/>
              <p:cNvSpPr>
                <a:spLocks noChangeArrowheads="1"/>
              </p:cNvSpPr>
              <p:nvPr/>
            </p:nvSpPr>
            <p:spPr bwMode="auto">
              <a:xfrm rot="5400000" flipV="1">
                <a:off x="4084" y="324"/>
                <a:ext cx="192" cy="240"/>
              </a:xfrm>
              <a:prstGeom prst="parallelogram">
                <a:avLst>
                  <a:gd name="adj" fmla="val 59023"/>
                </a:avLst>
              </a:prstGeom>
              <a:solidFill>
                <a:schemeClr val="bg1"/>
              </a:solidFill>
              <a:ln w="19050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9107" name="Freeform 195"/>
            <p:cNvSpPr>
              <a:spLocks/>
            </p:cNvSpPr>
            <p:nvPr/>
          </p:nvSpPr>
          <p:spPr bwMode="auto">
            <a:xfrm>
              <a:off x="3819" y="437"/>
              <a:ext cx="304" cy="130"/>
            </a:xfrm>
            <a:custGeom>
              <a:avLst/>
              <a:gdLst/>
              <a:ahLst/>
              <a:cxnLst>
                <a:cxn ang="0">
                  <a:pos x="0" y="130"/>
                </a:cxn>
                <a:cxn ang="0">
                  <a:pos x="14" y="108"/>
                </a:cxn>
                <a:cxn ang="0">
                  <a:pos x="28" y="122"/>
                </a:cxn>
                <a:cxn ang="0">
                  <a:pos x="44" y="128"/>
                </a:cxn>
                <a:cxn ang="0">
                  <a:pos x="53" y="107"/>
                </a:cxn>
                <a:cxn ang="0">
                  <a:pos x="72" y="99"/>
                </a:cxn>
                <a:cxn ang="0">
                  <a:pos x="88" y="106"/>
                </a:cxn>
                <a:cxn ang="0">
                  <a:pos x="94" y="88"/>
                </a:cxn>
                <a:cxn ang="0">
                  <a:pos x="96" y="82"/>
                </a:cxn>
                <a:cxn ang="0">
                  <a:pos x="112" y="84"/>
                </a:cxn>
                <a:cxn ang="0">
                  <a:pos x="128" y="88"/>
                </a:cxn>
                <a:cxn ang="0">
                  <a:pos x="146" y="60"/>
                </a:cxn>
                <a:cxn ang="0">
                  <a:pos x="152" y="62"/>
                </a:cxn>
                <a:cxn ang="0">
                  <a:pos x="158" y="66"/>
                </a:cxn>
                <a:cxn ang="0">
                  <a:pos x="170" y="70"/>
                </a:cxn>
                <a:cxn ang="0">
                  <a:pos x="192" y="38"/>
                </a:cxn>
                <a:cxn ang="0">
                  <a:pos x="214" y="54"/>
                </a:cxn>
                <a:cxn ang="0">
                  <a:pos x="236" y="24"/>
                </a:cxn>
                <a:cxn ang="0">
                  <a:pos x="254" y="34"/>
                </a:cxn>
                <a:cxn ang="0">
                  <a:pos x="266" y="38"/>
                </a:cxn>
                <a:cxn ang="0">
                  <a:pos x="286" y="10"/>
                </a:cxn>
                <a:cxn ang="0">
                  <a:pos x="304" y="0"/>
                </a:cxn>
              </a:cxnLst>
              <a:rect l="0" t="0" r="r" b="b"/>
              <a:pathLst>
                <a:path w="304" h="130">
                  <a:moveTo>
                    <a:pt x="0" y="130"/>
                  </a:moveTo>
                  <a:cubicBezTo>
                    <a:pt x="16" y="119"/>
                    <a:pt x="11" y="127"/>
                    <a:pt x="14" y="108"/>
                  </a:cubicBezTo>
                  <a:cubicBezTo>
                    <a:pt x="25" y="112"/>
                    <a:pt x="19" y="108"/>
                    <a:pt x="28" y="122"/>
                  </a:cubicBezTo>
                  <a:cubicBezTo>
                    <a:pt x="29" y="124"/>
                    <a:pt x="44" y="128"/>
                    <a:pt x="44" y="128"/>
                  </a:cubicBezTo>
                  <a:cubicBezTo>
                    <a:pt x="53" y="119"/>
                    <a:pt x="40" y="111"/>
                    <a:pt x="53" y="107"/>
                  </a:cubicBezTo>
                  <a:cubicBezTo>
                    <a:pt x="64" y="92"/>
                    <a:pt x="61" y="88"/>
                    <a:pt x="72" y="99"/>
                  </a:cubicBezTo>
                  <a:cubicBezTo>
                    <a:pt x="73" y="103"/>
                    <a:pt x="82" y="116"/>
                    <a:pt x="88" y="106"/>
                  </a:cubicBezTo>
                  <a:cubicBezTo>
                    <a:pt x="88" y="106"/>
                    <a:pt x="93" y="91"/>
                    <a:pt x="94" y="88"/>
                  </a:cubicBezTo>
                  <a:cubicBezTo>
                    <a:pt x="95" y="86"/>
                    <a:pt x="96" y="82"/>
                    <a:pt x="96" y="82"/>
                  </a:cubicBezTo>
                  <a:cubicBezTo>
                    <a:pt x="101" y="83"/>
                    <a:pt x="107" y="83"/>
                    <a:pt x="112" y="84"/>
                  </a:cubicBezTo>
                  <a:cubicBezTo>
                    <a:pt x="117" y="85"/>
                    <a:pt x="128" y="88"/>
                    <a:pt x="128" y="88"/>
                  </a:cubicBezTo>
                  <a:cubicBezTo>
                    <a:pt x="141" y="85"/>
                    <a:pt x="139" y="71"/>
                    <a:pt x="146" y="60"/>
                  </a:cubicBezTo>
                  <a:cubicBezTo>
                    <a:pt x="148" y="61"/>
                    <a:pt x="150" y="61"/>
                    <a:pt x="152" y="62"/>
                  </a:cubicBezTo>
                  <a:cubicBezTo>
                    <a:pt x="154" y="63"/>
                    <a:pt x="156" y="65"/>
                    <a:pt x="158" y="66"/>
                  </a:cubicBezTo>
                  <a:cubicBezTo>
                    <a:pt x="162" y="68"/>
                    <a:pt x="170" y="70"/>
                    <a:pt x="170" y="70"/>
                  </a:cubicBezTo>
                  <a:cubicBezTo>
                    <a:pt x="177" y="60"/>
                    <a:pt x="180" y="42"/>
                    <a:pt x="192" y="38"/>
                  </a:cubicBezTo>
                  <a:cubicBezTo>
                    <a:pt x="201" y="44"/>
                    <a:pt x="204" y="51"/>
                    <a:pt x="214" y="54"/>
                  </a:cubicBezTo>
                  <a:cubicBezTo>
                    <a:pt x="227" y="50"/>
                    <a:pt x="232" y="36"/>
                    <a:pt x="236" y="24"/>
                  </a:cubicBezTo>
                  <a:cubicBezTo>
                    <a:pt x="242" y="26"/>
                    <a:pt x="249" y="32"/>
                    <a:pt x="254" y="34"/>
                  </a:cubicBezTo>
                  <a:cubicBezTo>
                    <a:pt x="258" y="35"/>
                    <a:pt x="266" y="38"/>
                    <a:pt x="266" y="38"/>
                  </a:cubicBezTo>
                  <a:cubicBezTo>
                    <a:pt x="276" y="20"/>
                    <a:pt x="280" y="19"/>
                    <a:pt x="286" y="10"/>
                  </a:cubicBezTo>
                  <a:cubicBezTo>
                    <a:pt x="286" y="8"/>
                    <a:pt x="300" y="2"/>
                    <a:pt x="304" y="0"/>
                  </a:cubicBezTo>
                </a:path>
              </a:pathLst>
            </a:custGeom>
            <a:noFill/>
            <a:ln w="19050" cap="flat" cmpd="sng">
              <a:solidFill>
                <a:srgbClr val="FFB62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pic>
        <p:nvPicPr>
          <p:cNvPr id="85" name="Picture 84" descr="StartCounter_transparenc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11926150">
            <a:off x="33891609" y="13954899"/>
            <a:ext cx="3858515" cy="2897856"/>
          </a:xfrm>
          <a:prstGeom prst="rect">
            <a:avLst/>
          </a:prstGeom>
        </p:spPr>
      </p:pic>
      <p:pic>
        <p:nvPicPr>
          <p:cNvPr id="66" name="Picture 65" descr="solen_coil_1_test_20101118.jp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16200000">
            <a:off x="34651950" y="22345650"/>
            <a:ext cx="9296400" cy="6972300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69" name="Picture 68" descr="CDC_construction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535400" y="24307800"/>
            <a:ext cx="8737600" cy="6553200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77" name="Picture 76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7221200" y="4114800"/>
            <a:ext cx="438927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292100"/>
          </a:effectLst>
        </p:spPr>
      </p:pic>
      <p:pic>
        <p:nvPicPr>
          <p:cNvPr id="50" name="Picture 49" descr="BCAL_iphone_original.jp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16200000">
            <a:off x="26536650" y="4705350"/>
            <a:ext cx="5372100" cy="3581400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53" name="Picture 52" descr="HALL-D-NORTH-VIEW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4706600" y="11887200"/>
            <a:ext cx="17068800" cy="10085664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8991600" y="16764000"/>
            <a:ext cx="1734682" cy="1031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00" dirty="0" smtClean="0">
                <a:solidFill>
                  <a:schemeClr val="bg1"/>
                </a:solidFill>
              </a:rPr>
              <a:t>TOF</a:t>
            </a:r>
            <a:endParaRPr lang="en-US" sz="6100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6002000" y="13411200"/>
            <a:ext cx="21127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i="1" dirty="0" smtClean="0">
                <a:solidFill>
                  <a:srgbClr val="000000"/>
                </a:solidFill>
              </a:rPr>
              <a:t>Hall-D</a:t>
            </a:r>
            <a:endParaRPr lang="en-US" sz="4800" i="1" dirty="0">
              <a:solidFill>
                <a:srgbClr val="00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 rot="171256">
            <a:off x="18371800" y="16187446"/>
            <a:ext cx="13356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i="1" dirty="0" smtClean="0"/>
              <a:t>Truck Ramp</a:t>
            </a:r>
            <a:endParaRPr lang="en-US" sz="1600" b="0" i="1" dirty="0"/>
          </a:p>
        </p:txBody>
      </p:sp>
      <p:cxnSp>
        <p:nvCxnSpPr>
          <p:cNvPr id="59" name="Straight Arrow Connector 58"/>
          <p:cNvCxnSpPr/>
          <p:nvPr/>
        </p:nvCxnSpPr>
        <p:spPr>
          <a:xfrm rot="10800000">
            <a:off x="31089600" y="18821400"/>
            <a:ext cx="1600200" cy="1588"/>
          </a:xfrm>
          <a:prstGeom prst="straightConnector1">
            <a:avLst/>
          </a:prstGeom>
          <a:ln w="76200" cmpd="sng">
            <a:solidFill>
              <a:schemeClr val="accent5">
                <a:lumMod val="75000"/>
              </a:schemeClr>
            </a:solidFill>
            <a:tailEnd type="arrow" w="sm" len="sm"/>
          </a:ln>
          <a:effectLst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1775400" y="17602198"/>
            <a:ext cx="1044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i="1" dirty="0" err="1" smtClean="0">
                <a:solidFill>
                  <a:schemeClr val="accent5">
                    <a:lumMod val="75000"/>
                  </a:schemeClr>
                </a:solidFill>
                <a:latin typeface="Symbol" charset="2"/>
                <a:cs typeface="Symbol" charset="2"/>
              </a:rPr>
              <a:t>g</a:t>
            </a:r>
            <a:r>
              <a:rPr lang="en-US" sz="1800" b="0" i="1" dirty="0" smtClean="0">
                <a:solidFill>
                  <a:schemeClr val="accent5">
                    <a:lumMod val="75000"/>
                  </a:schemeClr>
                </a:solidFill>
              </a:rPr>
              <a:t>  beam</a:t>
            </a:r>
            <a:endParaRPr lang="en-US" sz="1800" b="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4" name="Picture 63" descr="CLAS_target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9317729">
            <a:off x="33729619" y="9076942"/>
            <a:ext cx="4181915" cy="2245272"/>
          </a:xfrm>
          <a:prstGeom prst="rect">
            <a:avLst/>
          </a:prstGeom>
        </p:spPr>
      </p:pic>
      <p:cxnSp>
        <p:nvCxnSpPr>
          <p:cNvPr id="75" name="Straight Connector 74"/>
          <p:cNvCxnSpPr/>
          <p:nvPr/>
        </p:nvCxnSpPr>
        <p:spPr>
          <a:xfrm rot="5400000">
            <a:off x="-2399903" y="9715103"/>
            <a:ext cx="6324600" cy="794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rot="5400000">
            <a:off x="11963797" y="8762603"/>
            <a:ext cx="4267200" cy="794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762000" y="12877800"/>
            <a:ext cx="119634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9448800" y="6629400"/>
            <a:ext cx="46482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762000" y="6553200"/>
            <a:ext cx="16002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438400" y="6096000"/>
            <a:ext cx="6596678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100" dirty="0" smtClean="0">
                <a:solidFill>
                  <a:srgbClr val="000000"/>
                </a:solidFill>
              </a:rPr>
              <a:t>Forward Calorimeter</a:t>
            </a:r>
            <a:endParaRPr lang="en-US" sz="5100" dirty="0">
              <a:solidFill>
                <a:srgbClr val="000000"/>
              </a:solidFill>
            </a:endParaRPr>
          </a:p>
        </p:txBody>
      </p:sp>
      <p:cxnSp>
        <p:nvCxnSpPr>
          <p:cNvPr id="97" name="Straight Connector 96"/>
          <p:cNvCxnSpPr/>
          <p:nvPr/>
        </p:nvCxnSpPr>
        <p:spPr>
          <a:xfrm rot="5400000">
            <a:off x="12395200" y="11188700"/>
            <a:ext cx="2012950" cy="1390650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19812000" y="11580812"/>
            <a:ext cx="87122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rot="10800000">
            <a:off x="17068800" y="10591800"/>
            <a:ext cx="2819400" cy="990600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rot="10800000">
            <a:off x="32258000" y="11722100"/>
            <a:ext cx="1498600" cy="1231900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rot="5400000">
            <a:off x="30054550" y="9531350"/>
            <a:ext cx="4419600" cy="12700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 rot="10800000" flipV="1">
            <a:off x="41700450" y="7329488"/>
            <a:ext cx="1606550" cy="4762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rot="10800000">
            <a:off x="32258000" y="7327900"/>
            <a:ext cx="12192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33528000" y="6858000"/>
            <a:ext cx="79248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00" dirty="0" smtClean="0">
                <a:solidFill>
                  <a:srgbClr val="000000"/>
                </a:solidFill>
              </a:rPr>
              <a:t>Start Counter and Target</a:t>
            </a:r>
            <a:endParaRPr lang="en-US" sz="5100" dirty="0">
              <a:solidFill>
                <a:srgbClr val="000000"/>
              </a:solidFill>
            </a:endParaRPr>
          </a:p>
        </p:txBody>
      </p:sp>
      <p:cxnSp>
        <p:nvCxnSpPr>
          <p:cNvPr id="128" name="Straight Connector 127"/>
          <p:cNvCxnSpPr/>
          <p:nvPr/>
        </p:nvCxnSpPr>
        <p:spPr>
          <a:xfrm rot="5400000" flipH="1" flipV="1">
            <a:off x="13640594" y="7162006"/>
            <a:ext cx="68580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rot="10800000">
            <a:off x="17068800" y="3733800"/>
            <a:ext cx="2055812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10800000">
            <a:off x="25298400" y="3657600"/>
            <a:ext cx="58674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16200000" flipV="1">
            <a:off x="27730450" y="7067550"/>
            <a:ext cx="6883400" cy="12700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flipV="1">
            <a:off x="28498800" y="10477500"/>
            <a:ext cx="2692400" cy="1117316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19278600" y="3276600"/>
            <a:ext cx="5904180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100" dirty="0" smtClean="0">
                <a:solidFill>
                  <a:srgbClr val="000000"/>
                </a:solidFill>
              </a:rPr>
              <a:t>Barrel Calorimeter</a:t>
            </a:r>
            <a:endParaRPr lang="en-US" sz="5100" dirty="0">
              <a:solidFill>
                <a:srgbClr val="000000"/>
              </a:solidFill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33909000" y="19278600"/>
            <a:ext cx="8505284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100" dirty="0" smtClean="0">
                <a:solidFill>
                  <a:srgbClr val="000000"/>
                </a:solidFill>
              </a:rPr>
              <a:t>Superconducting Solenoid</a:t>
            </a:r>
            <a:endParaRPr lang="en-US" sz="5100" dirty="0">
              <a:solidFill>
                <a:srgbClr val="0000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19812000" y="22936200"/>
            <a:ext cx="6994222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100" dirty="0" smtClean="0">
                <a:solidFill>
                  <a:srgbClr val="000000"/>
                </a:solidFill>
              </a:rPr>
              <a:t>Central Drift Chamber</a:t>
            </a:r>
            <a:endParaRPr lang="en-US" sz="5100" dirty="0">
              <a:solidFill>
                <a:srgbClr val="0000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4038600" y="21336000"/>
            <a:ext cx="7670827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100" dirty="0" smtClean="0">
                <a:solidFill>
                  <a:srgbClr val="000000"/>
                </a:solidFill>
              </a:rPr>
              <a:t>Forward Drift Chambers</a:t>
            </a:r>
            <a:endParaRPr lang="en-US" sz="5100" dirty="0">
              <a:solidFill>
                <a:srgbClr val="000000"/>
              </a:solidFill>
            </a:endParaRPr>
          </a:p>
        </p:txBody>
      </p:sp>
      <p:cxnSp>
        <p:nvCxnSpPr>
          <p:cNvPr id="152" name="Straight Connector 151"/>
          <p:cNvCxnSpPr/>
          <p:nvPr/>
        </p:nvCxnSpPr>
        <p:spPr>
          <a:xfrm>
            <a:off x="11658600" y="21869400"/>
            <a:ext cx="14478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>
            <a:off x="13087350" y="21863050"/>
            <a:ext cx="1847850" cy="1377950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 rot="16200000" flipH="1">
            <a:off x="11036300" y="27133550"/>
            <a:ext cx="7829550" cy="19050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 rot="5400000">
            <a:off x="-3886200" y="26441400"/>
            <a:ext cx="9220200" cy="76200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 rot="10800000" flipV="1">
            <a:off x="762000" y="31051500"/>
            <a:ext cx="14192250" cy="38100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rot="10800000">
            <a:off x="838200" y="21869400"/>
            <a:ext cx="28956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/>
          <p:nvPr/>
        </p:nvCxnSpPr>
        <p:spPr>
          <a:xfrm rot="5400000">
            <a:off x="-2895599" y="17509069"/>
            <a:ext cx="7450671" cy="16931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/>
          <p:nvPr/>
        </p:nvCxnSpPr>
        <p:spPr>
          <a:xfrm rot="10800000">
            <a:off x="7315200" y="13792200"/>
            <a:ext cx="50292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/>
          <p:nvPr/>
        </p:nvCxnSpPr>
        <p:spPr>
          <a:xfrm rot="10800000">
            <a:off x="821268" y="21251334"/>
            <a:ext cx="11446933" cy="10055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 rot="16200000" flipV="1">
            <a:off x="12076906" y="14059694"/>
            <a:ext cx="1449388" cy="914400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 rot="5400000" flipH="1" flipV="1">
            <a:off x="11930026" y="19835314"/>
            <a:ext cx="1718488" cy="968185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/>
          <p:cNvCxnSpPr/>
          <p:nvPr/>
        </p:nvCxnSpPr>
        <p:spPr>
          <a:xfrm rot="5400000" flipH="1" flipV="1">
            <a:off x="11112500" y="17360900"/>
            <a:ext cx="42672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/>
        </p:nvCxnSpPr>
        <p:spPr>
          <a:xfrm>
            <a:off x="817690" y="13812210"/>
            <a:ext cx="16002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2514600" y="13335000"/>
            <a:ext cx="4459781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100" dirty="0" smtClean="0">
                <a:solidFill>
                  <a:srgbClr val="000000"/>
                </a:solidFill>
              </a:rPr>
              <a:t>Time of Flight</a:t>
            </a:r>
            <a:endParaRPr lang="en-US" sz="5100" dirty="0">
              <a:solidFill>
                <a:srgbClr val="000000"/>
              </a:solidFill>
            </a:endParaRPr>
          </a:p>
        </p:txBody>
      </p:sp>
      <p:cxnSp>
        <p:nvCxnSpPr>
          <p:cNvPr id="187" name="Straight Connector 186"/>
          <p:cNvCxnSpPr/>
          <p:nvPr/>
        </p:nvCxnSpPr>
        <p:spPr>
          <a:xfrm>
            <a:off x="30937200" y="31318200"/>
            <a:ext cx="12115800" cy="76200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/>
          <p:cNvCxnSpPr/>
          <p:nvPr/>
        </p:nvCxnSpPr>
        <p:spPr>
          <a:xfrm rot="5400000">
            <a:off x="30099000" y="20574000"/>
            <a:ext cx="3962400" cy="2286000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/>
          <p:cNvCxnSpPr/>
          <p:nvPr/>
        </p:nvCxnSpPr>
        <p:spPr>
          <a:xfrm rot="5400000" flipH="1" flipV="1">
            <a:off x="27127994" y="27507406"/>
            <a:ext cx="76200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/>
          <p:cNvCxnSpPr/>
          <p:nvPr/>
        </p:nvCxnSpPr>
        <p:spPr>
          <a:xfrm rot="5400000" flipH="1" flipV="1">
            <a:off x="37273101" y="25515699"/>
            <a:ext cx="11658600" cy="98802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/>
          <p:cNvCxnSpPr/>
          <p:nvPr/>
        </p:nvCxnSpPr>
        <p:spPr>
          <a:xfrm rot="10800000">
            <a:off x="42443400" y="19735800"/>
            <a:ext cx="6858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/>
          <p:cNvCxnSpPr/>
          <p:nvPr/>
        </p:nvCxnSpPr>
        <p:spPr>
          <a:xfrm rot="10800000" flipV="1">
            <a:off x="33223200" y="19735800"/>
            <a:ext cx="5334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/>
          <p:cNvCxnSpPr/>
          <p:nvPr/>
        </p:nvCxnSpPr>
        <p:spPr>
          <a:xfrm>
            <a:off x="16249650" y="32162750"/>
            <a:ext cx="14097000" cy="76200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/>
          <p:cNvCxnSpPr/>
          <p:nvPr/>
        </p:nvCxnSpPr>
        <p:spPr>
          <a:xfrm rot="10800000" flipV="1">
            <a:off x="16249653" y="23374350"/>
            <a:ext cx="1583265" cy="939800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>
          <a:xfrm rot="5400000">
            <a:off x="12325350" y="28238450"/>
            <a:ext cx="78486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203"/>
          <p:cNvCxnSpPr/>
          <p:nvPr/>
        </p:nvCxnSpPr>
        <p:spPr>
          <a:xfrm rot="10800000">
            <a:off x="17818100" y="23380700"/>
            <a:ext cx="1860550" cy="2063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/>
          <p:nvPr/>
        </p:nvCxnSpPr>
        <p:spPr>
          <a:xfrm rot="10800000" flipV="1">
            <a:off x="26841450" y="23393400"/>
            <a:ext cx="831850" cy="6350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/>
          <p:cNvCxnSpPr/>
          <p:nvPr/>
        </p:nvCxnSpPr>
        <p:spPr>
          <a:xfrm rot="5400000">
            <a:off x="26567606" y="28448000"/>
            <a:ext cx="7569994" cy="13494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/>
          <p:cNvCxnSpPr/>
          <p:nvPr/>
        </p:nvCxnSpPr>
        <p:spPr>
          <a:xfrm>
            <a:off x="27660600" y="23393400"/>
            <a:ext cx="2713126" cy="1287090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228"/>
          <p:cNvCxnSpPr/>
          <p:nvPr/>
        </p:nvCxnSpPr>
        <p:spPr>
          <a:xfrm rot="16200000" flipH="1">
            <a:off x="37852926" y="12820074"/>
            <a:ext cx="11049000" cy="39252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230"/>
          <p:cNvCxnSpPr/>
          <p:nvPr/>
        </p:nvCxnSpPr>
        <p:spPr>
          <a:xfrm flipV="1">
            <a:off x="33832800" y="18364200"/>
            <a:ext cx="9536869" cy="20745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/>
          <p:cNvCxnSpPr/>
          <p:nvPr/>
        </p:nvCxnSpPr>
        <p:spPr>
          <a:xfrm rot="5400000" flipH="1" flipV="1">
            <a:off x="32589268" y="13221494"/>
            <a:ext cx="1449388" cy="914400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Connector 232"/>
          <p:cNvCxnSpPr/>
          <p:nvPr/>
        </p:nvCxnSpPr>
        <p:spPr>
          <a:xfrm rot="16200000" flipV="1">
            <a:off x="32478389" y="17037156"/>
            <a:ext cx="1771650" cy="971551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Connector 233"/>
          <p:cNvCxnSpPr/>
          <p:nvPr/>
        </p:nvCxnSpPr>
        <p:spPr>
          <a:xfrm rot="5400000" flipH="1" flipV="1">
            <a:off x="31750740" y="15544800"/>
            <a:ext cx="2286000" cy="1588"/>
          </a:xfrm>
          <a:prstGeom prst="line">
            <a:avLst/>
          </a:prstGeom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Connector 270"/>
          <p:cNvCxnSpPr/>
          <p:nvPr/>
        </p:nvCxnSpPr>
        <p:spPr>
          <a:xfrm rot="10800000" flipV="1">
            <a:off x="24088695" y="10692846"/>
            <a:ext cx="8193434" cy="7702127"/>
          </a:xfrm>
          <a:prstGeom prst="line">
            <a:avLst/>
          </a:prstGeom>
          <a:ln>
            <a:solidFill>
              <a:srgbClr val="000000"/>
            </a:solidFill>
          </a:ln>
          <a:effectLst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Connector 271"/>
          <p:cNvCxnSpPr/>
          <p:nvPr/>
        </p:nvCxnSpPr>
        <p:spPr>
          <a:xfrm rot="10800000" flipV="1">
            <a:off x="24334499" y="16756223"/>
            <a:ext cx="8521171" cy="1802626"/>
          </a:xfrm>
          <a:prstGeom prst="line">
            <a:avLst/>
          </a:prstGeom>
          <a:ln>
            <a:solidFill>
              <a:srgbClr val="000000"/>
            </a:solidFill>
          </a:ln>
          <a:effectLst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Connector 274"/>
          <p:cNvCxnSpPr/>
          <p:nvPr/>
        </p:nvCxnSpPr>
        <p:spPr>
          <a:xfrm rot="10800000">
            <a:off x="23146451" y="19132412"/>
            <a:ext cx="9340515" cy="3973972"/>
          </a:xfrm>
          <a:prstGeom prst="line">
            <a:avLst/>
          </a:prstGeom>
          <a:ln>
            <a:solidFill>
              <a:srgbClr val="000000"/>
            </a:solidFill>
          </a:ln>
          <a:effectLst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Connector 277"/>
          <p:cNvCxnSpPr/>
          <p:nvPr/>
        </p:nvCxnSpPr>
        <p:spPr>
          <a:xfrm rot="5400000" flipH="1" flipV="1">
            <a:off x="20749792" y="20668742"/>
            <a:ext cx="4014941" cy="40968"/>
          </a:xfrm>
          <a:prstGeom prst="line">
            <a:avLst/>
          </a:prstGeom>
          <a:ln>
            <a:solidFill>
              <a:srgbClr val="000000"/>
            </a:solidFill>
          </a:ln>
          <a:effectLst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Connector 280"/>
          <p:cNvCxnSpPr/>
          <p:nvPr/>
        </p:nvCxnSpPr>
        <p:spPr>
          <a:xfrm flipV="1">
            <a:off x="14092706" y="18763693"/>
            <a:ext cx="7578926" cy="3687189"/>
          </a:xfrm>
          <a:prstGeom prst="line">
            <a:avLst/>
          </a:prstGeom>
          <a:ln>
            <a:solidFill>
              <a:srgbClr val="000000"/>
            </a:solidFill>
          </a:ln>
          <a:effectLst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Connector 283"/>
          <p:cNvCxnSpPr/>
          <p:nvPr/>
        </p:nvCxnSpPr>
        <p:spPr>
          <a:xfrm>
            <a:off x="13258800" y="17221200"/>
            <a:ext cx="6692211" cy="1009899"/>
          </a:xfrm>
          <a:prstGeom prst="line">
            <a:avLst/>
          </a:prstGeom>
          <a:ln>
            <a:solidFill>
              <a:srgbClr val="000000"/>
            </a:solidFill>
          </a:ln>
          <a:effectLst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Connector 286"/>
          <p:cNvCxnSpPr/>
          <p:nvPr/>
        </p:nvCxnSpPr>
        <p:spPr>
          <a:xfrm rot="16200000" flipH="1">
            <a:off x="13232279" y="12003956"/>
            <a:ext cx="5981439" cy="5653469"/>
          </a:xfrm>
          <a:prstGeom prst="line">
            <a:avLst/>
          </a:prstGeom>
          <a:ln>
            <a:solidFill>
              <a:srgbClr val="000000"/>
            </a:solidFill>
          </a:ln>
          <a:effectLst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Connector 289"/>
          <p:cNvCxnSpPr/>
          <p:nvPr/>
        </p:nvCxnSpPr>
        <p:spPr>
          <a:xfrm rot="5400000">
            <a:off x="20032826" y="13929408"/>
            <a:ext cx="6227251" cy="1556754"/>
          </a:xfrm>
          <a:prstGeom prst="line">
            <a:avLst/>
          </a:prstGeom>
          <a:ln>
            <a:solidFill>
              <a:srgbClr val="000000"/>
            </a:solidFill>
          </a:ln>
          <a:effectLst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3" name="TextBox 292"/>
          <p:cNvSpPr txBox="1"/>
          <p:nvPr/>
        </p:nvSpPr>
        <p:spPr>
          <a:xfrm>
            <a:off x="41797822" y="32472124"/>
            <a:ext cx="209337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i="1" dirty="0" smtClean="0">
                <a:solidFill>
                  <a:schemeClr val="tx2">
                    <a:lumMod val="25000"/>
                  </a:schemeClr>
                </a:solidFill>
              </a:rPr>
              <a:t>DIS2011 tour: April13, 2011</a:t>
            </a:r>
          </a:p>
          <a:p>
            <a:r>
              <a:rPr lang="en-US" sz="1050" b="0" i="1" dirty="0" smtClean="0">
                <a:solidFill>
                  <a:schemeClr val="tx2">
                    <a:lumMod val="25000"/>
                  </a:schemeClr>
                </a:solidFill>
              </a:rPr>
              <a:t>D. Lawrence</a:t>
            </a:r>
            <a:endParaRPr lang="en-US" sz="1050" b="0" i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27355800" y="8991600"/>
            <a:ext cx="358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</a:rPr>
              <a:t>Polished BCAL module demonstrating optical clarity with cell phone held to opposite end</a:t>
            </a:r>
            <a:endParaRPr lang="en-US" i="1" dirty="0">
              <a:solidFill>
                <a:srgbClr val="0000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17526000" y="9296400"/>
            <a:ext cx="3581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</a:rPr>
              <a:t>BCAL module being assembled from layers of fibers and </a:t>
            </a:r>
            <a:r>
              <a:rPr lang="en-US" i="1" dirty="0" err="1" smtClean="0">
                <a:solidFill>
                  <a:srgbClr val="000000"/>
                </a:solidFill>
              </a:rPr>
              <a:t>Pb</a:t>
            </a:r>
            <a:endParaRPr lang="en-US" i="1" dirty="0">
              <a:solidFill>
                <a:srgbClr val="000000"/>
              </a:solidFill>
            </a:endParaRPr>
          </a:p>
        </p:txBody>
      </p:sp>
      <p:grpSp>
        <p:nvGrpSpPr>
          <p:cNvPr id="131" name="Group 130"/>
          <p:cNvGrpSpPr/>
          <p:nvPr/>
        </p:nvGrpSpPr>
        <p:grpSpPr>
          <a:xfrm>
            <a:off x="21793200" y="4343400"/>
            <a:ext cx="5410200" cy="7109637"/>
            <a:chOff x="21793200" y="4267200"/>
            <a:chExt cx="5410200" cy="7109637"/>
          </a:xfrm>
        </p:grpSpPr>
        <p:sp>
          <p:nvSpPr>
            <p:cNvPr id="124" name="TextBox 123"/>
            <p:cNvSpPr txBox="1"/>
            <p:nvPr/>
          </p:nvSpPr>
          <p:spPr>
            <a:xfrm>
              <a:off x="21793200" y="4267200"/>
              <a:ext cx="5410200" cy="7109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 48 modules arranged into cylinder</a:t>
              </a:r>
            </a:p>
            <a:p>
              <a:pPr>
                <a:buFont typeface="Arial"/>
                <a:buChar char="•"/>
              </a:pPr>
              <a:endParaRPr lang="en-US" i="1" dirty="0" smtClean="0">
                <a:solidFill>
                  <a:srgbClr val="000000"/>
                </a:solidFill>
              </a:endParaRPr>
            </a:p>
            <a:p>
              <a:pPr>
                <a:buFont typeface="Arial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 Scintillating fiber + </a:t>
              </a:r>
              <a:r>
                <a:rPr lang="en-US" i="1" dirty="0" err="1" smtClean="0">
                  <a:solidFill>
                    <a:srgbClr val="000000"/>
                  </a:solidFill>
                </a:rPr>
                <a:t>Pb</a:t>
              </a:r>
              <a:endParaRPr lang="en-US" i="1" dirty="0" smtClean="0">
                <a:solidFill>
                  <a:srgbClr val="000000"/>
                </a:solidFill>
              </a:endParaRPr>
            </a:p>
            <a:p>
              <a:pPr>
                <a:buFont typeface="Arial"/>
                <a:buChar char="•"/>
              </a:pPr>
              <a:endParaRPr lang="en-US" i="1" dirty="0" smtClean="0">
                <a:solidFill>
                  <a:srgbClr val="000000"/>
                </a:solidFill>
              </a:endParaRPr>
            </a:p>
            <a:p>
              <a:pPr>
                <a:buFont typeface="Arial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 12.5% sampling fraction</a:t>
              </a:r>
            </a:p>
            <a:p>
              <a:pPr>
                <a:buFont typeface="Arial"/>
                <a:buChar char="•"/>
              </a:pPr>
              <a:endParaRPr lang="en-US" i="1" dirty="0" smtClean="0">
                <a:solidFill>
                  <a:srgbClr val="000000"/>
                </a:solidFill>
              </a:endParaRPr>
            </a:p>
            <a:p>
              <a:pPr>
                <a:buFont typeface="Arial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   </a:t>
              </a:r>
            </a:p>
            <a:p>
              <a:pPr>
                <a:buFont typeface="Arial"/>
                <a:buChar char="•"/>
              </a:pPr>
              <a:endParaRPr lang="en-US" i="1" dirty="0" smtClean="0">
                <a:solidFill>
                  <a:srgbClr val="000000"/>
                </a:solidFill>
              </a:endParaRPr>
            </a:p>
            <a:p>
              <a:pPr>
                <a:buFont typeface="Arial"/>
                <a:buChar char="•"/>
              </a:pPr>
              <a:endParaRPr lang="en-US" i="1" dirty="0" smtClean="0">
                <a:solidFill>
                  <a:srgbClr val="000000"/>
                </a:solidFill>
              </a:endParaRPr>
            </a:p>
            <a:p>
              <a:pPr>
                <a:buFont typeface="Arial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  </a:t>
              </a:r>
            </a:p>
            <a:p>
              <a:pPr>
                <a:buFont typeface="Arial"/>
                <a:buChar char="•"/>
              </a:pPr>
              <a:endParaRPr lang="en-US" i="1" dirty="0" smtClean="0">
                <a:solidFill>
                  <a:srgbClr val="000000"/>
                </a:solidFill>
              </a:endParaRPr>
            </a:p>
            <a:p>
              <a:pPr>
                <a:buFont typeface="Arial"/>
                <a:buChar char="•"/>
              </a:pPr>
              <a:endParaRPr lang="en-US" i="1" dirty="0" smtClean="0">
                <a:solidFill>
                  <a:srgbClr val="000000"/>
                </a:solidFill>
              </a:endParaRPr>
            </a:p>
            <a:p>
              <a:pPr>
                <a:buFont typeface="Arial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  </a:t>
              </a:r>
            </a:p>
            <a:p>
              <a:pPr>
                <a:buFont typeface="Arial"/>
                <a:buChar char="•"/>
              </a:pPr>
              <a:endParaRPr lang="en-US" i="1" dirty="0" smtClean="0">
                <a:solidFill>
                  <a:srgbClr val="000000"/>
                </a:solidFill>
              </a:endParaRPr>
            </a:p>
            <a:p>
              <a:pPr>
                <a:buFont typeface="Arial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 11</a:t>
              </a:r>
              <a:r>
                <a:rPr lang="en-US" i="1" baseline="30000" dirty="0" smtClean="0">
                  <a:solidFill>
                    <a:srgbClr val="000000"/>
                  </a:solidFill>
                </a:rPr>
                <a:t>o</a:t>
              </a:r>
              <a:r>
                <a:rPr lang="en-US" i="1" dirty="0" smtClean="0">
                  <a:solidFill>
                    <a:srgbClr val="000000"/>
                  </a:solidFill>
                </a:rPr>
                <a:t> &lt; </a:t>
              </a:r>
              <a:r>
                <a:rPr lang="en-US" i="1" dirty="0" err="1" smtClean="0">
                  <a:solidFill>
                    <a:srgbClr val="000000"/>
                  </a:solidFill>
                  <a:latin typeface="Symbol" charset="2"/>
                  <a:cs typeface="Symbol" charset="2"/>
                </a:rPr>
                <a:t>q</a:t>
              </a:r>
              <a:r>
                <a:rPr lang="en-US" i="1" dirty="0" smtClean="0">
                  <a:solidFill>
                    <a:srgbClr val="000000"/>
                  </a:solidFill>
                </a:rPr>
                <a:t> &lt; 120</a:t>
              </a:r>
              <a:r>
                <a:rPr lang="en-US" i="1" baseline="30000" dirty="0" smtClean="0">
                  <a:solidFill>
                    <a:srgbClr val="000000"/>
                  </a:solidFill>
                </a:rPr>
                <a:t>o</a:t>
              </a:r>
            </a:p>
            <a:p>
              <a:pPr>
                <a:buFont typeface="Arial"/>
                <a:buChar char="•"/>
              </a:pPr>
              <a:endParaRPr lang="en-US" i="1" dirty="0" smtClean="0">
                <a:solidFill>
                  <a:srgbClr val="000000"/>
                </a:solidFill>
              </a:endParaRPr>
            </a:p>
            <a:p>
              <a:pPr>
                <a:buFont typeface="Arial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 Double-ended readout</a:t>
              </a:r>
              <a:br>
                <a:rPr lang="en-US" i="1" dirty="0" smtClean="0">
                  <a:solidFill>
                    <a:srgbClr val="000000"/>
                  </a:solidFill>
                </a:rPr>
              </a:br>
              <a:endParaRPr lang="en-US" i="1" dirty="0" smtClean="0">
                <a:solidFill>
                  <a:srgbClr val="000000"/>
                </a:solidFill>
              </a:endParaRPr>
            </a:p>
            <a:p>
              <a:pPr>
                <a:buFont typeface="Arial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 </a:t>
              </a:r>
              <a:r>
                <a:rPr lang="en-US" i="1" dirty="0" smtClean="0">
                  <a:solidFill>
                    <a:srgbClr val="000000"/>
                  </a:solidFill>
                </a:rPr>
                <a:t>3000 </a:t>
              </a:r>
              <a:r>
                <a:rPr lang="en-US" i="1" dirty="0" smtClean="0">
                  <a:solidFill>
                    <a:srgbClr val="000000"/>
                  </a:solidFill>
                </a:rPr>
                <a:t>km of fiber</a:t>
              </a:r>
            </a:p>
          </p:txBody>
        </p:sp>
        <p:pic>
          <p:nvPicPr>
            <p:cNvPr id="126" name="Picture 125" descr="latex-image-1.pdf"/>
            <p:cNvPicPr>
              <a:picLocks noChangeAspect="1"/>
            </p:cNvPicPr>
            <p:nvPr/>
          </p:nvPicPr>
          <mc:AlternateContent xmlns:ma="http://schemas.microsoft.com/office/mac/drawingml/2008/main">
            <mc:Choice Requires="ma">
              <p:blipFill>
                <a:blip r:embed="rId23"/>
                <a:stretch>
                  <a:fillRect/>
                </a:stretch>
              </p:blipFill>
            </mc:Choice>
  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  <p:blipFill>
                <a:blip r:embed="rId24"/>
                <a:stretch>
                  <a:fillRect/>
                </a:stretch>
              </p:blipFill>
            </mc:Fallback>
          </mc:AlternateContent>
          <p:spPr>
            <a:xfrm>
              <a:off x="22136100" y="6349999"/>
              <a:ext cx="2892057" cy="731520"/>
            </a:xfrm>
            <a:prstGeom prst="rect">
              <a:avLst/>
            </a:prstGeom>
          </p:spPr>
        </p:pic>
        <p:pic>
          <p:nvPicPr>
            <p:cNvPr id="127" name="Picture 126" descr="latex-image-1.pdf"/>
            <p:cNvPicPr>
              <a:picLocks noChangeAspect="1"/>
            </p:cNvPicPr>
            <p:nvPr/>
          </p:nvPicPr>
          <mc:AlternateContent xmlns:ma="http://schemas.microsoft.com/office/mac/drawingml/2008/main">
            <mc:Choice Requires="ma">
              <p:blipFill>
                <a:blip r:embed="rId25"/>
                <a:stretch>
                  <a:fillRect/>
                </a:stretch>
              </p:blipFill>
            </mc:Choice>
  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  <p:blipFill>
                <a:blip r:embed="rId26"/>
                <a:stretch>
                  <a:fillRect/>
                </a:stretch>
              </p:blipFill>
            </mc:Fallback>
          </mc:AlternateContent>
          <p:spPr>
            <a:xfrm>
              <a:off x="22136100" y="7385050"/>
              <a:ext cx="1498294" cy="731520"/>
            </a:xfrm>
            <a:prstGeom prst="rect">
              <a:avLst/>
            </a:prstGeom>
          </p:spPr>
        </p:pic>
        <p:pic>
          <p:nvPicPr>
            <p:cNvPr id="129" name="Picture 128" descr="latex-image-1.pdf"/>
            <p:cNvPicPr>
              <a:picLocks noChangeAspect="1"/>
            </p:cNvPicPr>
            <p:nvPr/>
          </p:nvPicPr>
          <mc:AlternateContent xmlns:ma="http://schemas.microsoft.com/office/mac/drawingml/2008/main">
            <mc:Choice Requires="ma">
              <p:blipFill>
                <a:blip r:embed="rId27"/>
                <a:stretch>
                  <a:fillRect/>
                </a:stretch>
              </p:blipFill>
            </mc:Choice>
  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  <p:blipFill>
                <a:blip r:embed="rId28"/>
                <a:stretch>
                  <a:fillRect/>
                </a:stretch>
              </p:blipFill>
            </mc:Fallback>
          </mc:AlternateContent>
          <p:spPr>
            <a:xfrm>
              <a:off x="22161501" y="8534400"/>
              <a:ext cx="2406085" cy="731520"/>
            </a:xfrm>
            <a:prstGeom prst="rect">
              <a:avLst/>
            </a:prstGeom>
          </p:spPr>
        </p:pic>
      </p:grpSp>
      <p:sp>
        <p:nvSpPr>
          <p:cNvPr id="137" name="TextBox 136"/>
          <p:cNvSpPr txBox="1"/>
          <p:nvPr/>
        </p:nvSpPr>
        <p:spPr>
          <a:xfrm>
            <a:off x="38252400" y="8915400"/>
            <a:ext cx="45720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u="sng" dirty="0" smtClean="0">
                <a:solidFill>
                  <a:srgbClr val="000000"/>
                </a:solidFill>
              </a:rPr>
              <a:t>Target</a:t>
            </a:r>
          </a:p>
          <a:p>
            <a:endParaRPr lang="en-US" i="1" u="sng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LH</a:t>
            </a:r>
            <a:r>
              <a:rPr lang="en-US" i="1" baseline="-25000" dirty="0" smtClean="0">
                <a:solidFill>
                  <a:srgbClr val="000000"/>
                </a:solidFill>
              </a:rPr>
              <a:t>2</a:t>
            </a:r>
            <a:r>
              <a:rPr lang="en-US" i="1" dirty="0" smtClean="0">
                <a:solidFill>
                  <a:srgbClr val="000000"/>
                </a:solidFill>
              </a:rPr>
              <a:t> or </a:t>
            </a:r>
            <a:r>
              <a:rPr lang="en-US" i="1" dirty="0" smtClean="0">
                <a:solidFill>
                  <a:srgbClr val="000000"/>
                </a:solidFill>
              </a:rPr>
              <a:t>LD</a:t>
            </a:r>
            <a:r>
              <a:rPr lang="en-US" i="1" baseline="-25000" dirty="0" smtClean="0">
                <a:solidFill>
                  <a:srgbClr val="000000"/>
                </a:solidFill>
              </a:rPr>
              <a:t>2</a:t>
            </a:r>
          </a:p>
          <a:p>
            <a:pPr>
              <a:buFont typeface="Arial"/>
              <a:buChar char="•"/>
            </a:pPr>
            <a:endParaRPr lang="en-US" i="1" baseline="-250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30 cm long </a:t>
            </a:r>
            <a:r>
              <a:rPr lang="en-US" i="1" dirty="0" err="1" smtClean="0">
                <a:solidFill>
                  <a:srgbClr val="000000"/>
                </a:solidFill>
              </a:rPr>
              <a:t>Kapton</a:t>
            </a:r>
            <a:r>
              <a:rPr lang="en-US" i="1" dirty="0" smtClean="0">
                <a:solidFill>
                  <a:srgbClr val="000000"/>
                </a:solidFill>
              </a:rPr>
              <a:t> tube</a:t>
            </a:r>
          </a:p>
          <a:p>
            <a:pPr>
              <a:buFont typeface="Arial"/>
              <a:buChar char="•"/>
            </a:pPr>
            <a:endParaRPr lang="en-US" i="1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3 cm </a:t>
            </a:r>
            <a:r>
              <a:rPr lang="en-US" i="1" dirty="0" smtClean="0">
                <a:solidFill>
                  <a:srgbClr val="000000"/>
                </a:solidFill>
              </a:rPr>
              <a:t>diameter</a:t>
            </a:r>
            <a:endParaRPr lang="en-US" i="1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endParaRPr lang="en-US" i="1" dirty="0" smtClean="0">
              <a:solidFill>
                <a:srgbClr val="000000"/>
              </a:solidFill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38481000" y="13715998"/>
            <a:ext cx="4572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u="sng" dirty="0" smtClean="0">
                <a:solidFill>
                  <a:srgbClr val="000000"/>
                </a:solidFill>
              </a:rPr>
              <a:t>Start Counter</a:t>
            </a:r>
            <a:endParaRPr lang="en-US" i="1" u="sng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endParaRPr lang="en-US" i="1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40 </a:t>
            </a:r>
            <a:r>
              <a:rPr lang="en-US" i="1" dirty="0" err="1" smtClean="0">
                <a:solidFill>
                  <a:srgbClr val="000000"/>
                </a:solidFill>
              </a:rPr>
              <a:t>scintillators</a:t>
            </a:r>
            <a:endParaRPr lang="en-US" i="1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endParaRPr lang="en-US" i="1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18 cm diameter</a:t>
            </a:r>
          </a:p>
          <a:p>
            <a:pPr>
              <a:buFont typeface="Arial"/>
              <a:buChar char="•"/>
            </a:pPr>
            <a:endParaRPr lang="en-US" i="1" dirty="0" smtClean="0">
              <a:solidFill>
                <a:srgbClr val="000000"/>
              </a:solidFill>
              <a:latin typeface="Symbol" charset="2"/>
              <a:cs typeface="Symbol" charset="2"/>
            </a:endParaRPr>
          </a:p>
          <a:p>
            <a:pPr>
              <a:buFont typeface="Arial"/>
              <a:buChar char="•"/>
            </a:pPr>
            <a:r>
              <a:rPr lang="en-US" i="1" dirty="0" err="1" smtClean="0">
                <a:solidFill>
                  <a:srgbClr val="000000"/>
                </a:solidFill>
                <a:latin typeface="Symbol" charset="2"/>
                <a:cs typeface="Symbol" charset="2"/>
              </a:rPr>
              <a:t>s</a:t>
            </a:r>
            <a:r>
              <a:rPr lang="en-US" i="1" baseline="-25000" dirty="0" err="1" smtClean="0">
                <a:solidFill>
                  <a:srgbClr val="000000"/>
                </a:solidFill>
              </a:rPr>
              <a:t>t</a:t>
            </a:r>
            <a:r>
              <a:rPr lang="en-US" i="1" dirty="0" smtClean="0">
                <a:solidFill>
                  <a:srgbClr val="000000"/>
                </a:solidFill>
              </a:rPr>
              <a:t> ~ </a:t>
            </a:r>
            <a:r>
              <a:rPr lang="en-US" i="1" dirty="0" smtClean="0">
                <a:solidFill>
                  <a:srgbClr val="000000"/>
                </a:solidFill>
              </a:rPr>
              <a:t>300ps 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000000"/>
                </a:solidFill>
              </a:rPr>
              <a:t>w</a:t>
            </a:r>
            <a:r>
              <a:rPr lang="en-US" i="1" dirty="0" smtClean="0">
                <a:solidFill>
                  <a:srgbClr val="000000"/>
                </a:solidFill>
              </a:rPr>
              <a:t>/ tracking)</a:t>
            </a:r>
          </a:p>
          <a:p>
            <a:pPr>
              <a:buFont typeface="Arial"/>
              <a:buChar char="•"/>
            </a:pPr>
            <a:endParaRPr lang="en-US" i="1" baseline="-250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endParaRPr lang="en-US" i="1" baseline="-250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Light guide + </a:t>
            </a:r>
            <a:r>
              <a:rPr lang="en-US" i="1" dirty="0" err="1" smtClean="0">
                <a:solidFill>
                  <a:srgbClr val="000000"/>
                </a:solidFill>
              </a:rPr>
              <a:t>photodetectors</a:t>
            </a:r>
            <a:endParaRPr lang="en-US" i="1" dirty="0" smtClean="0">
              <a:solidFill>
                <a:srgbClr val="000000"/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31242000" y="24384000"/>
            <a:ext cx="457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 2T field</a:t>
            </a:r>
            <a:br>
              <a:rPr lang="en-US" i="1" dirty="0" smtClean="0">
                <a:solidFill>
                  <a:srgbClr val="000000"/>
                </a:solidFill>
              </a:rPr>
            </a:br>
            <a:endParaRPr lang="en-US" i="1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 1500A</a:t>
            </a:r>
            <a:br>
              <a:rPr lang="en-US" i="1" dirty="0" smtClean="0">
                <a:solidFill>
                  <a:srgbClr val="000000"/>
                </a:solidFill>
              </a:rPr>
            </a:br>
            <a:endParaRPr lang="en-US" i="1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 8.5 m</a:t>
            </a:r>
            <a:r>
              <a:rPr lang="en-US" i="1" baseline="30000" dirty="0" smtClean="0">
                <a:solidFill>
                  <a:srgbClr val="000000"/>
                </a:solidFill>
              </a:rPr>
              <a:t>3</a:t>
            </a:r>
            <a:r>
              <a:rPr lang="en-US" i="1" dirty="0" smtClean="0">
                <a:solidFill>
                  <a:srgbClr val="000000"/>
                </a:solidFill>
              </a:rPr>
              <a:t> interior volume</a:t>
            </a:r>
            <a:br>
              <a:rPr lang="en-US" i="1" dirty="0" smtClean="0">
                <a:solidFill>
                  <a:srgbClr val="000000"/>
                </a:solidFill>
              </a:rPr>
            </a:br>
            <a:endParaRPr lang="en-US" i="1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 Used previously for LASS at SLAC and for MEGA at Los Alamos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35966400" y="30251400"/>
            <a:ext cx="670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</a:rPr>
              <a:t>Testing one of the four coils at </a:t>
            </a:r>
            <a:r>
              <a:rPr lang="en-US" i="1" dirty="0" err="1" smtClean="0">
                <a:solidFill>
                  <a:srgbClr val="000000"/>
                </a:solidFill>
              </a:rPr>
              <a:t>JLab</a:t>
            </a:r>
            <a:r>
              <a:rPr lang="en-US" i="1" dirty="0" smtClean="0">
                <a:solidFill>
                  <a:srgbClr val="000000"/>
                </a:solidFill>
              </a:rPr>
              <a:t> that make up the </a:t>
            </a:r>
            <a:r>
              <a:rPr lang="en-US" i="1" dirty="0" err="1" smtClean="0">
                <a:solidFill>
                  <a:srgbClr val="000000"/>
                </a:solidFill>
              </a:rPr>
              <a:t>GlueX</a:t>
            </a:r>
            <a:r>
              <a:rPr lang="en-US" i="1" dirty="0" smtClean="0">
                <a:solidFill>
                  <a:srgbClr val="000000"/>
                </a:solidFill>
              </a:rPr>
              <a:t> solenoid.</a:t>
            </a:r>
            <a:endParaRPr lang="en-US" i="1" dirty="0">
              <a:solidFill>
                <a:srgbClr val="000000"/>
              </a:solidFill>
            </a:endParaRPr>
          </a:p>
        </p:txBody>
      </p:sp>
      <p:grpSp>
        <p:nvGrpSpPr>
          <p:cNvPr id="164" name="Group 163"/>
          <p:cNvGrpSpPr/>
          <p:nvPr/>
        </p:nvGrpSpPr>
        <p:grpSpPr>
          <a:xfrm>
            <a:off x="25374600" y="25222200"/>
            <a:ext cx="4572000" cy="4893647"/>
            <a:chOff x="25374600" y="25222200"/>
            <a:chExt cx="4572000" cy="4893647"/>
          </a:xfrm>
        </p:grpSpPr>
        <p:sp>
          <p:nvSpPr>
            <p:cNvPr id="157" name="TextBox 156"/>
            <p:cNvSpPr txBox="1"/>
            <p:nvPr/>
          </p:nvSpPr>
          <p:spPr>
            <a:xfrm>
              <a:off x="25374600" y="25222200"/>
              <a:ext cx="4572000" cy="4893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 3500 straw tubes</a:t>
              </a:r>
              <a:br>
                <a:rPr lang="en-US" i="1" dirty="0" smtClean="0">
                  <a:solidFill>
                    <a:srgbClr val="000000"/>
                  </a:solidFill>
                </a:rPr>
              </a:br>
              <a:endParaRPr lang="en-US" i="1" dirty="0" smtClean="0">
                <a:solidFill>
                  <a:srgbClr val="000000"/>
                </a:solidFill>
              </a:endParaRPr>
            </a:p>
            <a:p>
              <a:pPr>
                <a:buFont typeface="Arial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 12 axial layers</a:t>
              </a:r>
              <a:br>
                <a:rPr lang="en-US" i="1" dirty="0" smtClean="0">
                  <a:solidFill>
                    <a:srgbClr val="000000"/>
                  </a:solidFill>
                </a:rPr>
              </a:br>
              <a:endParaRPr lang="en-US" i="1" dirty="0" smtClean="0">
                <a:solidFill>
                  <a:srgbClr val="000000"/>
                </a:solidFill>
              </a:endParaRPr>
            </a:p>
            <a:p>
              <a:pPr>
                <a:buFont typeface="Arial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 16 stereo layers (6</a:t>
              </a:r>
              <a:r>
                <a:rPr lang="en-US" i="1" baseline="30000" dirty="0" smtClean="0">
                  <a:solidFill>
                    <a:srgbClr val="000000"/>
                  </a:solidFill>
                </a:rPr>
                <a:t>o</a:t>
              </a:r>
              <a:r>
                <a:rPr lang="en-US" i="1" dirty="0" smtClean="0">
                  <a:solidFill>
                    <a:srgbClr val="000000"/>
                  </a:solidFill>
                </a:rPr>
                <a:t>)</a:t>
              </a:r>
              <a:br>
                <a:rPr lang="en-US" i="1" dirty="0" smtClean="0">
                  <a:solidFill>
                    <a:srgbClr val="000000"/>
                  </a:solidFill>
                </a:rPr>
              </a:br>
              <a:endParaRPr lang="en-US" i="1" dirty="0" smtClean="0">
                <a:solidFill>
                  <a:srgbClr val="000000"/>
                </a:solidFill>
              </a:endParaRPr>
            </a:p>
            <a:p>
              <a:pPr>
                <a:buFont typeface="Arial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 </a:t>
              </a:r>
              <a:r>
                <a:rPr lang="en-US" i="1" dirty="0" err="1" smtClean="0">
                  <a:solidFill>
                    <a:srgbClr val="000000"/>
                  </a:solidFill>
                </a:rPr>
                <a:t>dE/dx</a:t>
              </a:r>
              <a:r>
                <a:rPr lang="en-US" i="1" dirty="0" smtClean="0">
                  <a:solidFill>
                    <a:srgbClr val="000000"/>
                  </a:solidFill>
                </a:rPr>
                <a:t> for </a:t>
              </a:r>
              <a:r>
                <a:rPr lang="en-US" i="1" dirty="0" err="1" smtClean="0">
                  <a:solidFill>
                    <a:srgbClr val="000000"/>
                  </a:solidFill>
                </a:rPr>
                <a:t>p</a:t>
              </a:r>
              <a:r>
                <a:rPr lang="en-US" i="1" dirty="0" smtClean="0">
                  <a:solidFill>
                    <a:srgbClr val="000000"/>
                  </a:solidFill>
                </a:rPr>
                <a:t>&lt;450 </a:t>
              </a:r>
              <a:r>
                <a:rPr lang="en-US" i="1" dirty="0" err="1" smtClean="0">
                  <a:solidFill>
                    <a:srgbClr val="000000"/>
                  </a:solidFill>
                </a:rPr>
                <a:t>MeV/c</a:t>
              </a:r>
              <a:r>
                <a:rPr lang="en-US" i="1" dirty="0" smtClean="0">
                  <a:solidFill>
                    <a:srgbClr val="000000"/>
                  </a:solidFill>
                </a:rPr>
                <a:t/>
              </a:r>
              <a:br>
                <a:rPr lang="en-US" i="1" dirty="0" smtClean="0">
                  <a:solidFill>
                    <a:srgbClr val="000000"/>
                  </a:solidFill>
                </a:rPr>
              </a:br>
              <a:endParaRPr lang="en-US" i="1" dirty="0" smtClean="0">
                <a:solidFill>
                  <a:srgbClr val="000000"/>
                </a:solidFill>
              </a:endParaRPr>
            </a:p>
            <a:p>
              <a:pPr>
                <a:buFont typeface="Arial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 6</a:t>
              </a:r>
              <a:r>
                <a:rPr lang="en-US" i="1" baseline="30000" dirty="0" smtClean="0">
                  <a:solidFill>
                    <a:srgbClr val="000000"/>
                  </a:solidFill>
                </a:rPr>
                <a:t>o</a:t>
              </a:r>
              <a:r>
                <a:rPr lang="en-US" i="1" dirty="0" smtClean="0">
                  <a:solidFill>
                    <a:srgbClr val="000000"/>
                  </a:solidFill>
                </a:rPr>
                <a:t> &lt; </a:t>
              </a:r>
              <a:r>
                <a:rPr lang="en-US" i="1" dirty="0" err="1" smtClean="0">
                  <a:solidFill>
                    <a:srgbClr val="000000"/>
                  </a:solidFill>
                  <a:latin typeface="Symbol" charset="2"/>
                  <a:cs typeface="Symbol" charset="2"/>
                </a:rPr>
                <a:t>q</a:t>
              </a:r>
              <a:r>
                <a:rPr lang="en-US" i="1" dirty="0" smtClean="0">
                  <a:solidFill>
                    <a:srgbClr val="000000"/>
                  </a:solidFill>
                  <a:latin typeface="Symbol" charset="2"/>
                  <a:cs typeface="Symbol" charset="2"/>
                </a:rPr>
                <a:t> </a:t>
              </a:r>
              <a:r>
                <a:rPr lang="en-US" i="1" dirty="0" smtClean="0">
                  <a:solidFill>
                    <a:srgbClr val="000000"/>
                  </a:solidFill>
                </a:rPr>
                <a:t>&lt; 155</a:t>
              </a:r>
              <a:r>
                <a:rPr lang="en-US" i="1" baseline="30000" dirty="0" smtClean="0">
                  <a:solidFill>
                    <a:srgbClr val="000000"/>
                  </a:solidFill>
                </a:rPr>
                <a:t>o</a:t>
              </a:r>
              <a:r>
                <a:rPr lang="en-US" i="1" dirty="0" smtClean="0">
                  <a:solidFill>
                    <a:srgbClr val="000000"/>
                  </a:solidFill>
                </a:rPr>
                <a:t/>
              </a:r>
              <a:br>
                <a:rPr lang="en-US" i="1" dirty="0" smtClean="0">
                  <a:solidFill>
                    <a:srgbClr val="000000"/>
                  </a:solidFill>
                </a:rPr>
              </a:br>
              <a:endParaRPr lang="en-US" i="1" dirty="0" smtClean="0">
                <a:solidFill>
                  <a:srgbClr val="000000"/>
                </a:solidFill>
              </a:endParaRPr>
            </a:p>
            <a:p>
              <a:pPr>
                <a:buFont typeface="Arial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/>
              </a:r>
              <a:br>
                <a:rPr lang="en-US" i="1" dirty="0" smtClean="0">
                  <a:solidFill>
                    <a:srgbClr val="000000"/>
                  </a:solidFill>
                </a:rPr>
              </a:br>
              <a:endParaRPr lang="en-US" i="1" dirty="0" smtClean="0">
                <a:solidFill>
                  <a:srgbClr val="000000"/>
                </a:solidFill>
              </a:endParaRPr>
            </a:p>
            <a:p>
              <a:pPr>
                <a:buFont typeface="Arial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 </a:t>
              </a:r>
            </a:p>
          </p:txBody>
        </p:sp>
        <p:pic>
          <p:nvPicPr>
            <p:cNvPr id="160" name="Picture 159" descr="latex-image-1.pdf"/>
            <p:cNvPicPr>
              <a:picLocks noChangeAspect="1"/>
            </p:cNvPicPr>
            <p:nvPr/>
          </p:nvPicPr>
          <mc:AlternateContent xmlns:ma="http://schemas.microsoft.com/office/mac/drawingml/2008/main">
            <mc:Choice Requires="ma">
              <p:blipFill>
                <a:blip r:embed="rId29"/>
                <a:stretch>
                  <a:fillRect/>
                </a:stretch>
              </p:blipFill>
            </mc:Choice>
  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  <p:blipFill>
                <a:blip r:embed="rId30"/>
                <a:stretch>
                  <a:fillRect/>
                </a:stretch>
              </p:blipFill>
            </mc:Fallback>
          </mc:AlternateContent>
          <p:spPr>
            <a:xfrm>
              <a:off x="25679400" y="28956000"/>
              <a:ext cx="1842654" cy="320040"/>
            </a:xfrm>
            <a:prstGeom prst="rect">
              <a:avLst/>
            </a:prstGeom>
          </p:spPr>
        </p:pic>
        <p:pic>
          <p:nvPicPr>
            <p:cNvPr id="162" name="Picture 161" descr="latex-image-1.pdf"/>
            <p:cNvPicPr>
              <a:picLocks noChangeAspect="1"/>
            </p:cNvPicPr>
            <p:nvPr/>
          </p:nvPicPr>
          <mc:AlternateContent xmlns:ma="http://schemas.microsoft.com/office/mac/drawingml/2008/main">
            <mc:Choice Requires="ma">
              <p:blipFill>
                <a:blip r:embed="rId31"/>
                <a:stretch>
                  <a:fillRect/>
                </a:stretch>
              </p:blipFill>
            </mc:Choice>
  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  <p:blipFill>
                <a:blip r:embed="rId32"/>
                <a:stretch>
                  <a:fillRect/>
                </a:stretch>
              </p:blipFill>
            </mc:Fallback>
          </mc:AlternateContent>
          <p:spPr>
            <a:xfrm>
              <a:off x="25717499" y="29692600"/>
              <a:ext cx="2752825" cy="365760"/>
            </a:xfrm>
            <a:prstGeom prst="rect">
              <a:avLst/>
            </a:prstGeom>
          </p:spPr>
        </p:pic>
      </p:grpSp>
      <p:sp>
        <p:nvSpPr>
          <p:cNvPr id="165" name="TextBox 164"/>
          <p:cNvSpPr txBox="1"/>
          <p:nvPr/>
        </p:nvSpPr>
        <p:spPr>
          <a:xfrm>
            <a:off x="16611600" y="30708600"/>
            <a:ext cx="86106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srgbClr val="000000"/>
                </a:solidFill>
              </a:rPr>
              <a:t>GlueX</a:t>
            </a:r>
            <a:r>
              <a:rPr lang="en-US" i="1" dirty="0" smtClean="0">
                <a:solidFill>
                  <a:srgbClr val="000000"/>
                </a:solidFill>
              </a:rPr>
              <a:t> CDC under construction at in a clean room at Carnegie Mellon. The straw tubes are in the interior region while support braces can be seen on the out edge.</a:t>
            </a:r>
            <a:endParaRPr lang="en-US" i="1" dirty="0">
              <a:solidFill>
                <a:srgbClr val="000000"/>
              </a:solidFill>
            </a:endParaRPr>
          </a:p>
        </p:txBody>
      </p:sp>
      <p:pic>
        <p:nvPicPr>
          <p:cNvPr id="168" name="Picture 167" descr="Picture 6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33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34"/>
              <a:stretch>
                <a:fillRect/>
              </a:stretch>
            </p:blipFill>
          </mc:Fallback>
        </mc:AlternateContent>
        <p:spPr>
          <a:xfrm>
            <a:off x="8153400" y="24536400"/>
            <a:ext cx="6534044" cy="5264280"/>
          </a:xfrm>
          <a:prstGeom prst="rect">
            <a:avLst/>
          </a:prstGeom>
          <a:effectLst>
            <a:softEdge rad="228600"/>
          </a:effectLst>
        </p:spPr>
      </p:pic>
      <p:sp>
        <p:nvSpPr>
          <p:cNvPr id="169" name="TextBox 168"/>
          <p:cNvSpPr txBox="1"/>
          <p:nvPr/>
        </p:nvSpPr>
        <p:spPr>
          <a:xfrm>
            <a:off x="1295400" y="22402800"/>
            <a:ext cx="6660798" cy="6370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i="1" dirty="0" smtClean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i="1" dirty="0" smtClean="0">
                <a:latin typeface="Arial"/>
                <a:cs typeface="Arial"/>
              </a:rPr>
              <a:t> 4 packages, 6 planes/package</a:t>
            </a:r>
            <a:br>
              <a:rPr lang="en-US" i="1" dirty="0" smtClean="0">
                <a:latin typeface="Arial"/>
                <a:cs typeface="Arial"/>
              </a:rPr>
            </a:br>
            <a:endParaRPr lang="en-US" i="1" dirty="0" smtClean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i="1" dirty="0" smtClean="0">
                <a:latin typeface="Arial"/>
                <a:cs typeface="Arial"/>
              </a:rPr>
              <a:t> sense wire readout</a:t>
            </a:r>
          </a:p>
          <a:p>
            <a:pPr lvl="1">
              <a:buFont typeface="Arial"/>
              <a:buChar char="•"/>
            </a:pPr>
            <a:r>
              <a:rPr lang="en-US" i="1" dirty="0" smtClean="0">
                <a:latin typeface="Arial"/>
                <a:cs typeface="Arial"/>
              </a:rPr>
              <a:t> 96 wires/plane</a:t>
            </a:r>
          </a:p>
          <a:p>
            <a:pPr lvl="1">
              <a:buFont typeface="Arial"/>
              <a:buChar char="•"/>
            </a:pPr>
            <a:r>
              <a:rPr lang="en-US" i="1" dirty="0" smtClean="0">
                <a:latin typeface="Arial"/>
                <a:cs typeface="Arial"/>
              </a:rPr>
              <a:t> 2304 sense wires</a:t>
            </a:r>
            <a:br>
              <a:rPr lang="en-US" i="1" dirty="0" smtClean="0">
                <a:latin typeface="Arial"/>
                <a:cs typeface="Arial"/>
              </a:rPr>
            </a:br>
            <a:endParaRPr lang="en-US" i="1" dirty="0" smtClean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i="1" dirty="0" smtClean="0">
                <a:latin typeface="Arial"/>
                <a:cs typeface="Arial"/>
              </a:rPr>
              <a:t> cathode strip readout</a:t>
            </a:r>
          </a:p>
          <a:p>
            <a:pPr lvl="1">
              <a:buFont typeface="Arial"/>
              <a:buChar char="•"/>
            </a:pPr>
            <a:r>
              <a:rPr lang="en-US" i="1" dirty="0" smtClean="0">
                <a:latin typeface="Arial"/>
                <a:cs typeface="Arial"/>
              </a:rPr>
              <a:t> 48 cathode planes</a:t>
            </a:r>
          </a:p>
          <a:p>
            <a:pPr lvl="1">
              <a:buFont typeface="Arial"/>
              <a:buChar char="•"/>
            </a:pPr>
            <a:r>
              <a:rPr lang="en-US" i="1" dirty="0" smtClean="0">
                <a:latin typeface="Arial"/>
                <a:cs typeface="Arial"/>
              </a:rPr>
              <a:t> 216 strips/plane</a:t>
            </a:r>
          </a:p>
          <a:p>
            <a:pPr lvl="1">
              <a:buFont typeface="Arial"/>
              <a:buChar char="•"/>
            </a:pPr>
            <a:r>
              <a:rPr lang="en-US" i="1" dirty="0" smtClean="0">
                <a:latin typeface="Arial"/>
                <a:cs typeface="Arial"/>
              </a:rPr>
              <a:t> 10,368 strips</a:t>
            </a:r>
            <a:br>
              <a:rPr lang="en-US" i="1" dirty="0" smtClean="0">
                <a:latin typeface="Arial"/>
                <a:cs typeface="Arial"/>
              </a:rPr>
            </a:br>
            <a:endParaRPr lang="en-US" i="1" dirty="0" smtClean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i="1" dirty="0" smtClean="0">
                <a:latin typeface="Arial"/>
                <a:cs typeface="Arial"/>
              </a:rPr>
              <a:t> </a:t>
            </a:r>
            <a:r>
              <a:rPr lang="en-US" i="1" dirty="0" err="1" smtClean="0">
                <a:latin typeface="Symbol" charset="2"/>
                <a:cs typeface="Symbol" charset="2"/>
              </a:rPr>
              <a:t>s</a:t>
            </a:r>
            <a:r>
              <a:rPr lang="en-US" i="1" baseline="-25000" dirty="0" err="1" smtClean="0">
                <a:latin typeface="Arial"/>
                <a:cs typeface="Arial"/>
              </a:rPr>
              <a:t>r</a:t>
            </a:r>
            <a:r>
              <a:rPr lang="en-US" i="1" dirty="0" smtClean="0">
                <a:latin typeface="Arial"/>
                <a:cs typeface="Arial"/>
              </a:rPr>
              <a:t> ~</a:t>
            </a:r>
            <a:r>
              <a:rPr lang="en-US" i="1" dirty="0" smtClean="0">
                <a:latin typeface="Arial"/>
                <a:cs typeface="Arial"/>
              </a:rPr>
              <a:t>200</a:t>
            </a:r>
            <a:r>
              <a:rPr lang="en-US" i="1" dirty="0" smtClean="0">
                <a:latin typeface="Symbol" charset="2"/>
                <a:cs typeface="Symbol" charset="2"/>
              </a:rPr>
              <a:t>m</a:t>
            </a:r>
            <a:r>
              <a:rPr lang="en-US" i="1" dirty="0" smtClean="0">
                <a:latin typeface="Arial"/>
                <a:cs typeface="Arial"/>
              </a:rPr>
              <a:t>m perpendicular to wire (drift time)</a:t>
            </a:r>
            <a:br>
              <a:rPr lang="en-US" i="1" dirty="0" smtClean="0">
                <a:latin typeface="Arial"/>
                <a:cs typeface="Arial"/>
              </a:rPr>
            </a:br>
            <a:endParaRPr lang="en-US" i="1" dirty="0" smtClean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i="1" dirty="0" smtClean="0">
                <a:latin typeface="Arial"/>
                <a:cs typeface="Arial"/>
              </a:rPr>
              <a:t> </a:t>
            </a:r>
            <a:r>
              <a:rPr lang="en-US" i="1" dirty="0" err="1" smtClean="0">
                <a:latin typeface="Symbol" charset="2"/>
                <a:cs typeface="Symbol" charset="2"/>
              </a:rPr>
              <a:t>s</a:t>
            </a:r>
            <a:r>
              <a:rPr lang="en-US" i="1" baseline="-25000" dirty="0" err="1" smtClean="0">
                <a:latin typeface="Arial"/>
                <a:cs typeface="Arial"/>
              </a:rPr>
              <a:t>s</a:t>
            </a:r>
            <a:r>
              <a:rPr lang="en-US" i="1" dirty="0" smtClean="0">
                <a:latin typeface="Arial"/>
                <a:cs typeface="Arial"/>
              </a:rPr>
              <a:t> ~</a:t>
            </a:r>
            <a:r>
              <a:rPr lang="en-US" i="1" dirty="0" smtClean="0">
                <a:latin typeface="Arial"/>
                <a:cs typeface="Arial"/>
              </a:rPr>
              <a:t>200</a:t>
            </a:r>
            <a:r>
              <a:rPr lang="en-US" i="1" dirty="0" smtClean="0">
                <a:latin typeface="Symbol" charset="2"/>
                <a:cs typeface="Symbol" charset="2"/>
              </a:rPr>
              <a:t>m</a:t>
            </a:r>
            <a:r>
              <a:rPr lang="en-US" i="1" dirty="0" smtClean="0">
                <a:latin typeface="Arial"/>
                <a:cs typeface="Arial"/>
              </a:rPr>
              <a:t>m along wire (cathode strips)</a:t>
            </a:r>
            <a:br>
              <a:rPr lang="en-US" i="1" dirty="0" smtClean="0">
                <a:latin typeface="Arial"/>
                <a:cs typeface="Arial"/>
              </a:rPr>
            </a:br>
            <a:endParaRPr lang="en-US" i="1" dirty="0" smtClean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i="1" dirty="0" smtClean="0">
                <a:latin typeface="Arial"/>
                <a:cs typeface="Arial"/>
              </a:rPr>
              <a:t> 1</a:t>
            </a:r>
            <a:r>
              <a:rPr lang="en-US" i="1" baseline="30000" dirty="0" smtClean="0">
                <a:latin typeface="Arial"/>
                <a:cs typeface="Arial"/>
              </a:rPr>
              <a:t>o</a:t>
            </a:r>
            <a:r>
              <a:rPr lang="en-US" i="1" dirty="0" smtClean="0">
                <a:latin typeface="Arial"/>
                <a:cs typeface="Arial"/>
              </a:rPr>
              <a:t>&lt;</a:t>
            </a:r>
            <a:r>
              <a:rPr lang="en-US" i="1" dirty="0" err="1" smtClean="0">
                <a:latin typeface="Symbol" charset="2"/>
                <a:cs typeface="Symbol" charset="2"/>
              </a:rPr>
              <a:t>q</a:t>
            </a:r>
            <a:r>
              <a:rPr lang="en-US" i="1" dirty="0" smtClean="0">
                <a:latin typeface="Arial"/>
                <a:cs typeface="Arial"/>
              </a:rPr>
              <a:t>&lt;30</a:t>
            </a:r>
            <a:r>
              <a:rPr lang="en-US" i="1" baseline="30000" dirty="0" smtClean="0">
                <a:latin typeface="Arial"/>
                <a:cs typeface="Arial"/>
              </a:rPr>
              <a:t>o</a:t>
            </a:r>
            <a:endParaRPr lang="en-US" i="1" baseline="30000" dirty="0">
              <a:latin typeface="Arial"/>
              <a:cs typeface="Arial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8382000" y="29718000"/>
            <a:ext cx="609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</a:rPr>
              <a:t>FDC cathode plane mounted on flatness scanner.</a:t>
            </a:r>
            <a:endParaRPr lang="en-US" i="1" dirty="0">
              <a:solidFill>
                <a:srgbClr val="000000"/>
              </a:solidFill>
            </a:endParaRPr>
          </a:p>
        </p:txBody>
      </p:sp>
      <p:pic>
        <p:nvPicPr>
          <p:cNvPr id="173" name="Picture 172" descr="Picture 7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35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36"/>
              <a:stretch>
                <a:fillRect/>
              </a:stretch>
            </p:blipFill>
          </mc:Fallback>
        </mc:AlternateContent>
        <p:spPr>
          <a:xfrm>
            <a:off x="1295401" y="6934200"/>
            <a:ext cx="4348480" cy="3657600"/>
          </a:xfrm>
          <a:prstGeom prst="rect">
            <a:avLst/>
          </a:prstGeom>
          <a:effectLst>
            <a:softEdge rad="228600"/>
          </a:effectLst>
        </p:spPr>
      </p:pic>
      <p:grpSp>
        <p:nvGrpSpPr>
          <p:cNvPr id="175" name="Group 174"/>
          <p:cNvGrpSpPr/>
          <p:nvPr/>
        </p:nvGrpSpPr>
        <p:grpSpPr>
          <a:xfrm>
            <a:off x="10058400" y="7620000"/>
            <a:ext cx="3681984" cy="2283968"/>
            <a:chOff x="4038599" y="3222124"/>
            <a:chExt cx="5759888" cy="3092577"/>
          </a:xfrm>
        </p:grpSpPr>
        <p:pic>
          <p:nvPicPr>
            <p:cNvPr id="177" name="Picture 176" descr="Picture 5.pdf"/>
            <p:cNvPicPr>
              <a:picLocks noChangeAspect="1"/>
            </p:cNvPicPr>
            <p:nvPr/>
          </p:nvPicPr>
          <mc:AlternateContent xmlns:ma="http://schemas.microsoft.com/office/mac/drawingml/2008/main">
            <mc:Choice Requires="ma">
              <p:blipFill>
                <a:blip r:embed="rId37"/>
                <a:stretch>
                  <a:fillRect/>
                </a:stretch>
              </p:blipFill>
            </mc:Choice>
  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  <p:blipFill>
                <a:blip r:embed="rId38"/>
                <a:stretch>
                  <a:fillRect/>
                </a:stretch>
              </p:blipFill>
            </mc:Fallback>
          </mc:AlternateContent>
          <p:spPr>
            <a:xfrm>
              <a:off x="4038599" y="3222124"/>
              <a:ext cx="5759888" cy="3092577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78" name="Parallelogram 177"/>
            <p:cNvSpPr/>
            <p:nvPr/>
          </p:nvSpPr>
          <p:spPr>
            <a:xfrm>
              <a:off x="7696200" y="5105400"/>
              <a:ext cx="1447800" cy="990600"/>
            </a:xfrm>
            <a:prstGeom prst="parallelogram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1" name="TextBox 180"/>
          <p:cNvSpPr txBox="1"/>
          <p:nvPr/>
        </p:nvSpPr>
        <p:spPr>
          <a:xfrm>
            <a:off x="1600200" y="10591800"/>
            <a:ext cx="358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</a:rPr>
              <a:t>FCAL module showing assembled phototube and </a:t>
            </a:r>
            <a:r>
              <a:rPr lang="en-US" i="1" dirty="0" err="1" smtClean="0">
                <a:solidFill>
                  <a:srgbClr val="000000"/>
                </a:solidFill>
              </a:rPr>
              <a:t>Crockoft</a:t>
            </a:r>
            <a:r>
              <a:rPr lang="en-US" i="1" dirty="0" smtClean="0">
                <a:solidFill>
                  <a:srgbClr val="000000"/>
                </a:solidFill>
              </a:rPr>
              <a:t>-Walton base.</a:t>
            </a:r>
            <a:endParaRPr lang="en-US" i="1" dirty="0">
              <a:solidFill>
                <a:srgbClr val="000000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10439400" y="10515600"/>
            <a:ext cx="320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</a:rPr>
              <a:t>Drawing showing an exploded view of the FCAL module assembly.</a:t>
            </a:r>
            <a:endParaRPr lang="en-US" i="1" dirty="0">
              <a:solidFill>
                <a:srgbClr val="000000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5867400" y="7924800"/>
            <a:ext cx="4114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 2800 </a:t>
            </a:r>
            <a:r>
              <a:rPr lang="en-US" dirty="0" err="1" smtClean="0">
                <a:latin typeface="Arial"/>
                <a:cs typeface="Arial"/>
              </a:rPr>
              <a:t>Pb</a:t>
            </a:r>
            <a:r>
              <a:rPr lang="en-US" dirty="0" smtClean="0">
                <a:latin typeface="Arial"/>
                <a:cs typeface="Arial"/>
              </a:rPr>
              <a:t>-glass blocks</a:t>
            </a:r>
            <a:br>
              <a:rPr lang="en-US" dirty="0" smtClean="0">
                <a:latin typeface="Arial"/>
                <a:cs typeface="Arial"/>
              </a:rPr>
            </a:br>
            <a:endParaRPr lang="en-US" dirty="0" smtClean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 4cm </a:t>
            </a:r>
            <a:r>
              <a:rPr lang="en-US" dirty="0" err="1" smtClean="0">
                <a:latin typeface="Arial"/>
                <a:cs typeface="Arial"/>
              </a:rPr>
              <a:t>x</a:t>
            </a:r>
            <a:r>
              <a:rPr lang="en-US" dirty="0" smtClean="0">
                <a:latin typeface="Arial"/>
                <a:cs typeface="Arial"/>
              </a:rPr>
              <a:t> 4cm </a:t>
            </a:r>
            <a:r>
              <a:rPr lang="en-US" dirty="0" err="1" smtClean="0">
                <a:latin typeface="Arial"/>
                <a:cs typeface="Arial"/>
              </a:rPr>
              <a:t>x</a:t>
            </a:r>
            <a:r>
              <a:rPr lang="en-US" dirty="0" smtClean="0">
                <a:latin typeface="Arial"/>
                <a:cs typeface="Arial"/>
              </a:rPr>
              <a:t> 45cm</a:t>
            </a:r>
            <a:br>
              <a:rPr lang="en-US" dirty="0" smtClean="0">
                <a:latin typeface="Arial"/>
                <a:cs typeface="Arial"/>
              </a:rPr>
            </a:br>
            <a:endParaRPr lang="en-US" dirty="0" smtClean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/>
            </a:r>
            <a:br>
              <a:rPr lang="en-US" dirty="0" smtClean="0">
                <a:latin typeface="Arial"/>
                <a:cs typeface="Arial"/>
              </a:rPr>
            </a:br>
            <a:endParaRPr lang="en-US" dirty="0" smtClean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  </a:t>
            </a:r>
            <a:br>
              <a:rPr lang="en-US" dirty="0" smtClean="0">
                <a:latin typeface="Arial"/>
                <a:cs typeface="Arial"/>
              </a:rPr>
            </a:br>
            <a:endParaRPr lang="en-US" dirty="0" smtClean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 2</a:t>
            </a:r>
            <a:r>
              <a:rPr lang="en-US" baseline="30000" dirty="0" smtClean="0">
                <a:latin typeface="Arial"/>
                <a:cs typeface="Arial"/>
              </a:rPr>
              <a:t>o</a:t>
            </a:r>
            <a:r>
              <a:rPr lang="en-US" dirty="0" smtClean="0">
                <a:latin typeface="Arial"/>
                <a:cs typeface="Arial"/>
              </a:rPr>
              <a:t> &lt; </a:t>
            </a:r>
            <a:r>
              <a:rPr lang="en-US" dirty="0" err="1" smtClean="0">
                <a:latin typeface="Symbol" charset="2"/>
                <a:cs typeface="Symbol" charset="2"/>
              </a:rPr>
              <a:t>q</a:t>
            </a:r>
            <a:r>
              <a:rPr lang="en-US" dirty="0" smtClean="0">
                <a:latin typeface="Arial"/>
                <a:cs typeface="Arial"/>
              </a:rPr>
              <a:t> &lt; 11</a:t>
            </a:r>
            <a:r>
              <a:rPr lang="en-US" baseline="30000" dirty="0" smtClean="0">
                <a:latin typeface="Arial"/>
                <a:cs typeface="Arial"/>
              </a:rPr>
              <a:t>o</a:t>
            </a:r>
            <a:endParaRPr lang="en-US" dirty="0">
              <a:latin typeface="Arial"/>
              <a:cs typeface="Arial"/>
            </a:endParaRPr>
          </a:p>
        </p:txBody>
      </p:sp>
      <p:graphicFrame>
        <p:nvGraphicFramePr>
          <p:cNvPr id="185" name="Object 32"/>
          <p:cNvGraphicFramePr>
            <a:graphicFrameLocks noChangeAspect="1"/>
          </p:cNvGraphicFramePr>
          <p:nvPr/>
        </p:nvGraphicFramePr>
        <p:xfrm>
          <a:off x="9662408" y="9477606"/>
          <a:ext cx="91192" cy="47394"/>
        </p:xfrm>
        <a:graphic>
          <a:graphicData uri="http://schemas.openxmlformats.org/presentationml/2006/ole">
            <p:oleObj spid="_x0000_s14338" name="Equation" r:id="rId39" imgW="241200" imgH="241200" progId="">
              <p:embed/>
            </p:oleObj>
          </a:graphicData>
        </a:graphic>
      </p:graphicFrame>
      <p:pic>
        <p:nvPicPr>
          <p:cNvPr id="186" name="Picture 185" descr="latex-image-1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40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41"/>
              <a:stretch>
                <a:fillRect/>
              </a:stretch>
            </p:blipFill>
          </mc:Fallback>
        </mc:AlternateContent>
        <p:spPr>
          <a:xfrm>
            <a:off x="6216650" y="9258300"/>
            <a:ext cx="2663317" cy="731774"/>
          </a:xfrm>
          <a:prstGeom prst="rect">
            <a:avLst/>
          </a:prstGeom>
        </p:spPr>
      </p:pic>
      <p:pic>
        <p:nvPicPr>
          <p:cNvPr id="194" name="Picture 193" descr="TOF.png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447800" y="14249400"/>
            <a:ext cx="4559300" cy="6267131"/>
          </a:xfrm>
          <a:prstGeom prst="rect">
            <a:avLst/>
          </a:prstGeom>
        </p:spPr>
      </p:pic>
      <p:sp>
        <p:nvSpPr>
          <p:cNvPr id="195" name="TextBox 194"/>
          <p:cNvSpPr txBox="1"/>
          <p:nvPr/>
        </p:nvSpPr>
        <p:spPr>
          <a:xfrm>
            <a:off x="2552700" y="20231100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</a:rPr>
              <a:t>CAD rendering of TOF detector.</a:t>
            </a:r>
            <a:endParaRPr lang="en-US" i="1" dirty="0">
              <a:solidFill>
                <a:srgbClr val="0000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6324600" y="15468600"/>
            <a:ext cx="6553200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i="1" dirty="0" smtClean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b="0" dirty="0" smtClean="0">
                <a:latin typeface="Arial"/>
                <a:cs typeface="Arial"/>
              </a:rPr>
              <a:t> </a:t>
            </a:r>
            <a:r>
              <a:rPr lang="en-US" i="1" dirty="0" smtClean="0">
                <a:latin typeface="Arial"/>
                <a:cs typeface="Arial"/>
              </a:rPr>
              <a:t>2.5cm-thick </a:t>
            </a:r>
            <a:r>
              <a:rPr lang="en-US" i="1" dirty="0" smtClean="0">
                <a:latin typeface="Arial"/>
                <a:cs typeface="Arial"/>
              </a:rPr>
              <a:t>scintillator</a:t>
            </a:r>
            <a:br>
              <a:rPr lang="en-US" i="1" dirty="0" smtClean="0">
                <a:latin typeface="Arial"/>
                <a:cs typeface="Arial"/>
              </a:rPr>
            </a:br>
            <a:endParaRPr lang="en-US" i="1" dirty="0" smtClean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i="1" dirty="0" smtClean="0">
                <a:latin typeface="Arial"/>
                <a:cs typeface="Arial"/>
              </a:rPr>
              <a:t> 2 planes</a:t>
            </a:r>
            <a:br>
              <a:rPr lang="en-US" i="1" dirty="0" smtClean="0">
                <a:latin typeface="Arial"/>
                <a:cs typeface="Arial"/>
              </a:rPr>
            </a:br>
            <a:endParaRPr lang="en-US" i="1" dirty="0" smtClean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i="1" dirty="0" smtClean="0">
                <a:latin typeface="Arial"/>
                <a:cs typeface="Arial"/>
              </a:rPr>
              <a:t> 44 bars per plane (40 with double ended readout)</a:t>
            </a:r>
            <a:br>
              <a:rPr lang="en-US" i="1" dirty="0" smtClean="0">
                <a:latin typeface="Arial"/>
                <a:cs typeface="Arial"/>
              </a:rPr>
            </a:br>
            <a:endParaRPr lang="en-US" i="1" dirty="0" smtClean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i="1" dirty="0" smtClean="0">
                <a:latin typeface="Arial"/>
                <a:cs typeface="Arial"/>
              </a:rPr>
              <a:t> </a:t>
            </a:r>
            <a:r>
              <a:rPr lang="en-US" i="1" dirty="0" err="1" smtClean="0">
                <a:latin typeface="Symbol" charset="2"/>
                <a:cs typeface="Symbol" charset="2"/>
              </a:rPr>
              <a:t>s</a:t>
            </a:r>
            <a:r>
              <a:rPr lang="en-US" i="1" baseline="-25000" dirty="0" err="1" smtClean="0">
                <a:latin typeface="Arial"/>
                <a:cs typeface="Arial"/>
              </a:rPr>
              <a:t>t</a:t>
            </a:r>
            <a:r>
              <a:rPr lang="en-US" i="1" dirty="0" smtClean="0">
                <a:latin typeface="Arial"/>
                <a:cs typeface="Arial"/>
              </a:rPr>
              <a:t> ~ </a:t>
            </a:r>
            <a:r>
              <a:rPr lang="en-US" i="1" dirty="0" smtClean="0">
                <a:latin typeface="Arial"/>
                <a:cs typeface="Arial"/>
              </a:rPr>
              <a:t>60ps (both planes)</a:t>
            </a:r>
            <a:br>
              <a:rPr lang="en-US" i="1" dirty="0" smtClean="0">
                <a:latin typeface="Arial"/>
                <a:cs typeface="Arial"/>
              </a:rPr>
            </a:br>
            <a:endParaRPr lang="en-US" i="1" dirty="0" smtClean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i="1" dirty="0" smtClean="0">
                <a:latin typeface="Arial"/>
                <a:cs typeface="Arial"/>
              </a:rPr>
              <a:t> 2</a:t>
            </a:r>
            <a:r>
              <a:rPr lang="en-US" i="1" baseline="30000" dirty="0" smtClean="0">
                <a:latin typeface="Arial"/>
                <a:cs typeface="Arial"/>
              </a:rPr>
              <a:t>o </a:t>
            </a:r>
            <a:r>
              <a:rPr lang="en-US" i="1" dirty="0" smtClean="0">
                <a:latin typeface="Arial"/>
                <a:cs typeface="Arial"/>
              </a:rPr>
              <a:t>&lt; </a:t>
            </a:r>
            <a:r>
              <a:rPr lang="en-US" i="1" dirty="0" err="1" smtClean="0">
                <a:latin typeface="Symbol" charset="2"/>
                <a:cs typeface="Symbol" charset="2"/>
              </a:rPr>
              <a:t>q</a:t>
            </a:r>
            <a:r>
              <a:rPr lang="en-US" i="1" dirty="0" smtClean="0">
                <a:latin typeface="Symbol" charset="2"/>
                <a:cs typeface="Symbol" charset="2"/>
              </a:rPr>
              <a:t> </a:t>
            </a:r>
            <a:r>
              <a:rPr lang="en-US" i="1" dirty="0" smtClean="0">
                <a:latin typeface="Arial"/>
                <a:cs typeface="Arial"/>
              </a:rPr>
              <a:t>&lt; 11</a:t>
            </a:r>
            <a:r>
              <a:rPr lang="en-US" i="1" baseline="30000" dirty="0" smtClean="0">
                <a:latin typeface="Arial"/>
                <a:cs typeface="Arial"/>
              </a:rPr>
              <a:t>o</a:t>
            </a:r>
            <a:endParaRPr lang="en-US" i="1" baseline="30000" dirty="0">
              <a:latin typeface="Arial"/>
              <a:cs typeface="Arial"/>
            </a:endParaRPr>
          </a:p>
        </p:txBody>
      </p:sp>
      <p:pic>
        <p:nvPicPr>
          <p:cNvPr id="197" name="Picture 1056" descr="halld_detector"/>
          <p:cNvPicPr>
            <a:picLocks noChangeAspect="1" noChangeArrowheads="1"/>
          </p:cNvPicPr>
          <p:nvPr/>
        </p:nvPicPr>
        <p:blipFill>
          <a:blip r:embed="rId43"/>
          <a:srcRect t="15033" r="2525" b="23203"/>
          <a:stretch>
            <a:fillRect/>
          </a:stretch>
        </p:blipFill>
        <p:spPr bwMode="auto">
          <a:xfrm>
            <a:off x="32004000" y="3048000"/>
            <a:ext cx="4343400" cy="2126741"/>
          </a:xfrm>
          <a:prstGeom prst="rect">
            <a:avLst/>
          </a:prstGeom>
          <a:noFill/>
        </p:spPr>
      </p:pic>
      <p:sp>
        <p:nvSpPr>
          <p:cNvPr id="198" name="TextBox 197"/>
          <p:cNvSpPr txBox="1"/>
          <p:nvPr/>
        </p:nvSpPr>
        <p:spPr>
          <a:xfrm>
            <a:off x="32004000" y="5067300"/>
            <a:ext cx="441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1" dirty="0" smtClean="0">
                <a:solidFill>
                  <a:srgbClr val="000000"/>
                </a:solidFill>
              </a:rPr>
              <a:t>schematic of </a:t>
            </a:r>
            <a:r>
              <a:rPr lang="en-US" sz="2000" b="0" i="1" dirty="0" err="1" smtClean="0">
                <a:solidFill>
                  <a:srgbClr val="000000"/>
                </a:solidFill>
              </a:rPr>
              <a:t>GlueX</a:t>
            </a:r>
            <a:r>
              <a:rPr lang="en-US" sz="2000" b="0" i="1" dirty="0" smtClean="0">
                <a:solidFill>
                  <a:srgbClr val="000000"/>
                </a:solidFill>
              </a:rPr>
              <a:t> detector</a:t>
            </a:r>
            <a:endParaRPr lang="en-US" sz="2000" b="0" i="1" dirty="0">
              <a:solidFill>
                <a:srgbClr val="00000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14706600" y="564201"/>
            <a:ext cx="1422922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i="1" dirty="0" smtClean="0"/>
              <a:t>The </a:t>
            </a:r>
            <a:r>
              <a:rPr lang="en-US" sz="11500" i="1" dirty="0" err="1" smtClean="0"/>
              <a:t>GlueX</a:t>
            </a:r>
            <a:r>
              <a:rPr lang="en-US" sz="11500" i="1" dirty="0" smtClean="0"/>
              <a:t> Detector</a:t>
            </a:r>
            <a:endParaRPr lang="en-US" sz="11500" i="1" dirty="0"/>
          </a:p>
        </p:txBody>
      </p:sp>
      <p:sp>
        <p:nvSpPr>
          <p:cNvPr id="200" name="TextBox 199"/>
          <p:cNvSpPr txBox="1"/>
          <p:nvPr/>
        </p:nvSpPr>
        <p:spPr>
          <a:xfrm>
            <a:off x="34555241" y="16355367"/>
            <a:ext cx="2389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</a:rPr>
              <a:t>Start Counter</a:t>
            </a:r>
            <a:endParaRPr lang="en-US" i="1" dirty="0">
              <a:solidFill>
                <a:srgbClr val="000000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34785301" y="108077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</a:rPr>
              <a:t>Target</a:t>
            </a:r>
            <a:endParaRPr lang="en-US" i="1" dirty="0">
              <a:solidFill>
                <a:srgbClr val="000000"/>
              </a:solidFill>
            </a:endParaRPr>
          </a:p>
        </p:txBody>
      </p:sp>
      <p:pic>
        <p:nvPicPr>
          <p:cNvPr id="134" name="Picture 133" descr="latex-image-1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44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      <p:blipFill>
              <a:blip r:embed="rId45"/>
              <a:stretch>
                <a:fillRect/>
              </a:stretch>
            </p:blipFill>
          </mc:Fallback>
        </mc:AlternateContent>
        <p:spPr>
          <a:xfrm>
            <a:off x="6153150" y="10001250"/>
            <a:ext cx="1884045" cy="727329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0.4|1.1|2.1|2.7|0.2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ヒラギノ角ゴ Pro W3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ヒラギノ角ゴ Pro W3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Paper.thmx</Template>
  <TotalTime>17055</TotalTime>
  <Words>418</Words>
  <Application>Microsoft Macintosh PowerPoint</Application>
  <PresentationFormat>Custom</PresentationFormat>
  <Paragraphs>96</Paragraphs>
  <Slides>1</Slides>
  <Notes>1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Paper</vt:lpstr>
      <vt:lpstr>Equation</vt:lpstr>
      <vt:lpstr>Slide 1</vt:lpstr>
    </vt:vector>
  </TitlesOfParts>
  <Company>Jefferson Lab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 -  GlueX: Search for Gluonic Excitations at JLab</dc:title>
  <dc:creator>Andy Kowalski</dc:creator>
  <cp:keywords/>
  <cp:lastModifiedBy>Elton Smith</cp:lastModifiedBy>
  <cp:revision>289</cp:revision>
  <cp:lastPrinted>2010-04-16T17:02:06Z</cp:lastPrinted>
  <dcterms:created xsi:type="dcterms:W3CDTF">2011-04-01T13:16:59Z</dcterms:created>
  <dcterms:modified xsi:type="dcterms:W3CDTF">2011-04-01T13:24:42Z</dcterms:modified>
</cp:coreProperties>
</file>