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70" r:id="rId5"/>
    <p:sldId id="271" r:id="rId6"/>
    <p:sldId id="267" r:id="rId7"/>
    <p:sldId id="258" r:id="rId8"/>
    <p:sldId id="268" r:id="rId9"/>
    <p:sldId id="275" r:id="rId10"/>
    <p:sldId id="259" r:id="rId11"/>
    <p:sldId id="272" r:id="rId12"/>
    <p:sldId id="273" r:id="rId13"/>
    <p:sldId id="274" r:id="rId14"/>
    <p:sldId id="260" r:id="rId15"/>
    <p:sldId id="261" r:id="rId16"/>
    <p:sldId id="262" r:id="rId17"/>
    <p:sldId id="263" r:id="rId18"/>
    <p:sldId id="264" r:id="rId19"/>
    <p:sldId id="269" r:id="rId20"/>
    <p:sldId id="265" r:id="rId21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41" autoAdjust="0"/>
    <p:restoredTop sz="94729" autoAdjust="0"/>
  </p:normalViewPr>
  <p:slideViewPr>
    <p:cSldViewPr>
      <p:cViewPr varScale="1">
        <p:scale>
          <a:sx n="63" d="100"/>
          <a:sy n="63" d="100"/>
        </p:scale>
        <p:origin x="-102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11DC3-D140-4403-B97F-9C94D0E20B0E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54063"/>
            <a:ext cx="5029200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778375"/>
            <a:ext cx="621665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70AA3-7208-4950-9DF7-B351DD0BF5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175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944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0919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2898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005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3945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739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807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7440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336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2478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661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 dirty="0">
                <a:latin typeface="Arial"/>
              </a:rPr>
              <a:t>Click to edit the outline text format</a:t>
            </a:r>
            <a:endParaRPr dirty="0"/>
          </a:p>
          <a:p>
            <a:pPr lvl="1">
              <a:buSzPct val="75000"/>
              <a:buFont typeface="StarSymbol"/>
              <a:buChar char=""/>
            </a:pPr>
            <a:r>
              <a:rPr lang="en-US" sz="2800" dirty="0">
                <a:latin typeface="Arial"/>
              </a:rPr>
              <a:t>Second Outline Level</a:t>
            </a:r>
            <a:endParaRPr dirty="0"/>
          </a:p>
          <a:p>
            <a:pPr lvl="2">
              <a:buSzPct val="45000"/>
              <a:buFont typeface="StarSymbol"/>
              <a:buChar char=""/>
            </a:pPr>
            <a:r>
              <a:rPr lang="en-US" sz="2400" dirty="0">
                <a:latin typeface="Arial"/>
              </a:rPr>
              <a:t>Third Outline Level</a:t>
            </a:r>
            <a:endParaRPr dirty="0"/>
          </a:p>
          <a:p>
            <a:pPr lvl="3">
              <a:buSzPct val="75000"/>
              <a:buFont typeface="StarSymbol"/>
              <a:buChar char=""/>
            </a:pPr>
            <a:r>
              <a:rPr lang="en-US" sz="2000" dirty="0">
                <a:latin typeface="Arial"/>
              </a:rPr>
              <a:t>Fourth Outline Level</a:t>
            </a:r>
            <a:endParaRPr dirty="0"/>
          </a:p>
          <a:p>
            <a:pPr lvl="4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Fifth Outline Level</a:t>
            </a:r>
            <a:endParaRPr dirty="0"/>
          </a:p>
          <a:p>
            <a:pPr lvl="5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Sixth Outline Level</a:t>
            </a:r>
            <a:endParaRPr dirty="0"/>
          </a:p>
          <a:p>
            <a:pPr lvl="6">
              <a:buSzPct val="45000"/>
              <a:buFont typeface="StarSymbol"/>
              <a:buChar char=""/>
            </a:pPr>
            <a:r>
              <a:rPr lang="en-US" sz="2000" dirty="0">
                <a:latin typeface="Arial"/>
              </a:rPr>
              <a:t>Seventh Outline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0BF23-8F3E-48A3-A27D-1D4171988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409B7-C410-4AB5-B39E-D099CB87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9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Hall D Offline </a:t>
            </a: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Software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Performance and Status</a:t>
            </a:r>
            <a:endParaRPr dirty="0"/>
          </a:p>
        </p:txBody>
      </p:sp>
      <p:sp>
        <p:nvSpPr>
          <p:cNvPr id="73" name="CustomShape 2"/>
          <p:cNvSpPr/>
          <p:nvPr/>
        </p:nvSpPr>
        <p:spPr>
          <a:xfrm>
            <a:off x="1371600" y="3886200"/>
            <a:ext cx="6400080" cy="17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12 GeV Software Review III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February 10, 2015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8B8B8B"/>
                </a:solidFill>
                <a:latin typeface="Calibri"/>
              </a:rPr>
              <a:t>Mark Ito</a:t>
            </a: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High-Level Software Packages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0078011"/>
              </p:ext>
            </p:extLst>
          </p:nvPr>
        </p:nvGraphicFramePr>
        <p:xfrm>
          <a:off x="228600" y="1371600"/>
          <a:ext cx="8686801" cy="4867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2869"/>
                <a:gridCol w="3640183"/>
                <a:gridCol w="2233749"/>
              </a:tblGrid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Function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“Locally</a:t>
                      </a:r>
                      <a:r>
                        <a:rPr lang="en-US" sz="1600" baseline="0" dirty="0" smtClean="0"/>
                        <a:t>” Grown</a:t>
                      </a: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/>
                </a:tc>
              </a:tr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Raw Data Format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EVIO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Offline Data Format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HDDM (compressed </a:t>
                      </a:r>
                      <a:r>
                        <a:rPr lang="en-US" sz="1600" dirty="0" smtClean="0"/>
                        <a:t>XML,</a:t>
                      </a:r>
                      <a:r>
                        <a:rPr lang="en-US" sz="1600" baseline="0" dirty="0" smtClean="0"/>
                        <a:t> REST a variant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89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Geometry Specification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HDDS (an XML)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2568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 Acquisition Framework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2838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Simulation Engine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GEANT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</a:tr>
              <a:tr h="65413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Event-Based Processing Framework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89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Event Simulation and Event Reconstruction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-recon (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: GEANT 3,</a:t>
                      </a:r>
                      <a:r>
                        <a:rPr lang="en-US" sz="1600" baseline="0" dirty="0" smtClean="0"/>
                        <a:t> recon: </a:t>
                      </a:r>
                      <a:r>
                        <a:rPr lang="en-US" sz="1600" dirty="0" smtClean="0"/>
                        <a:t>JANA)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9194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</a:t>
                      </a:r>
                      <a:r>
                        <a:rPr lang="en-US" sz="1600" baseline="0" dirty="0" smtClean="0"/>
                        <a:t>-Level </a:t>
                      </a:r>
                      <a:r>
                        <a:rPr lang="en-US" sz="1600" dirty="0" smtClean="0"/>
                        <a:t>Event</a:t>
                      </a:r>
                      <a:r>
                        <a:rPr lang="en-US" sz="1600" baseline="0" dirty="0" smtClean="0"/>
                        <a:t> Analysis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Analysis Library (part of 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-recon)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87364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Histogramming</a:t>
                      </a:r>
                      <a:r>
                        <a:rPr lang="en-US" sz="1600" dirty="0" smtClean="0"/>
                        <a:t>, Fitting, etc.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/>
                </a:tc>
              </a:tr>
              <a:tr h="3546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Amplitude Analysis (PWA)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AmpTools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Low-Level Software Packages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7122977"/>
              </p:ext>
            </p:extLst>
          </p:nvPr>
        </p:nvGraphicFramePr>
        <p:xfrm>
          <a:off x="1143000" y="1828800"/>
          <a:ext cx="6781800" cy="399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900"/>
                <a:gridCol w="3390900"/>
              </a:tblGrid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Package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XML</a:t>
                      </a:r>
                      <a:r>
                        <a:rPr lang="en-US" baseline="0" dirty="0" smtClean="0"/>
                        <a:t> Parsing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Xerces</a:t>
                      </a:r>
                      <a:r>
                        <a:rPr lang="en-US" dirty="0" smtClean="0"/>
                        <a:t>-C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Source</a:t>
                      </a:r>
                      <a:r>
                        <a:rPr lang="en-US" baseline="0" dirty="0" smtClean="0"/>
                        <a:t> Code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Subversion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Build</a:t>
                      </a:r>
                      <a:r>
                        <a:rPr lang="en-US" baseline="0" dirty="0" smtClean="0"/>
                        <a:t>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SCons</a:t>
                      </a:r>
                      <a:r>
                        <a:rPr lang="en-US" dirty="0" smtClean="0"/>
                        <a:t> (some GNU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Make)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Scripting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Python (some legacy Perl)</a:t>
                      </a:r>
                      <a:endParaRPr lang="en-US" dirty="0"/>
                    </a:p>
                  </a:txBody>
                  <a:tcPr/>
                </a:tc>
              </a:tr>
              <a:tr h="790805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MySQL/</a:t>
                      </a:r>
                      <a:r>
                        <a:rPr lang="en-US" dirty="0" err="1" smtClean="0"/>
                        <a:t>MariaDB</a:t>
                      </a:r>
                      <a:r>
                        <a:rPr lang="en-US" baseline="0" dirty="0" smtClean="0"/>
                        <a:t> and</a:t>
                      </a:r>
                      <a:r>
                        <a:rPr lang="en-US" dirty="0" smtClean="0"/>
                        <a:t> SQLite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Web Authoring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MediaWiki</a:t>
                      </a:r>
                      <a:r>
                        <a:rPr lang="en-US" dirty="0" smtClean="0"/>
                        <a:t> (mostly)</a:t>
                      </a:r>
                      <a:endParaRPr lang="en-US" dirty="0"/>
                    </a:p>
                  </a:txBody>
                  <a:tcPr/>
                </a:tc>
              </a:tr>
              <a:tr h="458165">
                <a:tc>
                  <a:txBody>
                    <a:bodyPr/>
                    <a:lstStyle/>
                    <a:p>
                      <a:r>
                        <a:rPr lang="en-US" dirty="0" smtClean="0"/>
                        <a:t>Data Transfer (WAN)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SRM, Globus Online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150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/>
          </p:nvPr>
        </p:nvSpPr>
        <p:spPr>
          <a:xfrm>
            <a:off x="1371600" y="1600200"/>
            <a:ext cx="6477000" cy="381000"/>
          </a:xfrm>
        </p:spPr>
        <p:txBody>
          <a:bodyPr/>
          <a:lstStyle/>
          <a:p>
            <a:pPr algn="ctr"/>
            <a:r>
              <a:rPr lang="en-US" dirty="0" smtClean="0"/>
              <a:t>Computing </a:t>
            </a:r>
            <a:r>
              <a:rPr lang="en-US" dirty="0" smtClean="0"/>
              <a:t>task times: </a:t>
            </a:r>
            <a:r>
              <a:rPr lang="en-US" dirty="0" smtClean="0"/>
              <a:t>assume </a:t>
            </a:r>
            <a:r>
              <a:rPr lang="en-US" dirty="0" smtClean="0"/>
              <a:t>a 10,000 core </a:t>
            </a:r>
            <a:r>
              <a:rPr lang="en-US" dirty="0" err="1" smtClean="0"/>
              <a:t>Haswell</a:t>
            </a:r>
            <a:r>
              <a:rPr lang="en-US" dirty="0" smtClean="0"/>
              <a:t> farm.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240" cy="1144800"/>
          </a:xfrm>
        </p:spPr>
        <p:txBody>
          <a:bodyPr/>
          <a:lstStyle/>
          <a:p>
            <a:pPr algn="ctr"/>
            <a:r>
              <a:rPr lang="en-US" sz="2400" dirty="0" smtClean="0"/>
              <a:t>Computing Performance Example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21448989"/>
              </p:ext>
            </p:extLst>
          </p:nvPr>
        </p:nvGraphicFramePr>
        <p:xfrm>
          <a:off x="609600" y="2209800"/>
          <a:ext cx="7848601" cy="378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914400"/>
                <a:gridCol w="1066800"/>
                <a:gridCol w="1066800"/>
                <a:gridCol w="990600"/>
                <a:gridCol w="1219201"/>
              </a:tblGrid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Fiscal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2019</a:t>
                      </a:r>
                      <a:endParaRPr lang="en-US" sz="1600" dirty="0"/>
                    </a:p>
                  </a:txBody>
                  <a:tcPr/>
                </a:tc>
              </a:tr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Weeks of running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22</a:t>
                      </a:r>
                      <a:endParaRPr lang="en-US" sz="1600" dirty="0"/>
                    </a:p>
                  </a:txBody>
                  <a:tcPr/>
                </a:tc>
              </a:tr>
              <a:tr h="51195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Trigger Rate (kHz)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</a:tr>
              <a:tr h="3751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events (billions)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1.2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97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151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109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133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Reconstruction</a:t>
                      </a:r>
                      <a:r>
                        <a:rPr lang="en-US" sz="1600" baseline="0" dirty="0" smtClean="0"/>
                        <a:t> time (days)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0.06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5.1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8.0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5.7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Recon.+</a:t>
                      </a:r>
                      <a:r>
                        <a:rPr lang="en-US" sz="1600" dirty="0" err="1" smtClean="0"/>
                        <a:t>Sim</a:t>
                      </a:r>
                      <a:r>
                        <a:rPr lang="en-US" sz="1600" dirty="0" smtClean="0"/>
                        <a:t>.</a:t>
                      </a:r>
                      <a:r>
                        <a:rPr lang="en-US" sz="1600" baseline="0" dirty="0" smtClean="0"/>
                        <a:t> Time (days)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50.9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79.5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57.2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70.0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479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data to tape (PB)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0.05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4.0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6.3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4.5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Arial"/>
                        </a:rPr>
                        <a:t>5.6</a:t>
                      </a:r>
                      <a:endParaRPr lang="en-US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5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438150" y="232590"/>
            <a:ext cx="8228880" cy="80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Calibri"/>
              </a:rPr>
              <a:t>Computing </a:t>
            </a:r>
            <a:r>
              <a:rPr lang="en-US" sz="3600" strike="noStrike" dirty="0" smtClean="0">
                <a:solidFill>
                  <a:srgbClr val="000000"/>
                </a:solidFill>
                <a:latin typeface="Calibri"/>
              </a:rPr>
              <a:t>Requirements Discussion</a:t>
            </a:r>
            <a:endParaRPr sz="3600" dirty="0"/>
          </a:p>
        </p:txBody>
      </p:sp>
      <p:sp>
        <p:nvSpPr>
          <p:cNvPr id="77" name="CustomShape 2"/>
          <p:cNvSpPr/>
          <p:nvPr/>
        </p:nvSpPr>
        <p:spPr>
          <a:xfrm>
            <a:off x="453390" y="1039950"/>
            <a:ext cx="8228880" cy="5284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Number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of cores needed reduced by a factor of 3 with new </a:t>
            </a:r>
            <a:r>
              <a:rPr lang="en-US" sz="2400" strike="noStrike" dirty="0" err="1">
                <a:solidFill>
                  <a:srgbClr val="000000"/>
                </a:solidFill>
                <a:latin typeface="Calibri"/>
              </a:rPr>
              <a:t>Haswell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chip relative to assumption of last estimate.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Running time per year has decreased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Peak of 25 weeks in FY17 vs. 35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weeks in last estimate.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Simulated data creation time has gone up factor of 7 relative to reconstruction since last estimate.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Original estimate suspect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xperimental resolution inclusion: much slower now.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Improvement likely possible, unimproved number used.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Commissioning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 data: event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reconstruction rate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50% better than that on simulated data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but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…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“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junk” events not accounted for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yet (event 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fraction,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recon. rate)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Beam-spectrum/trigger </a:t>
            </a:r>
            <a:r>
              <a:rPr lang="en-US" sz="2000" strike="noStrike" dirty="0">
                <a:solidFill>
                  <a:srgbClr val="000000"/>
                </a:solidFill>
                <a:latin typeface="Calibri"/>
              </a:rPr>
              <a:t>not realistic </a:t>
            </a:r>
            <a:r>
              <a:rPr lang="en-US" sz="2000" strike="noStrike" dirty="0" smtClean="0">
                <a:solidFill>
                  <a:srgbClr val="000000"/>
                </a:solidFill>
                <a:latin typeface="Calibri"/>
              </a:rPr>
              <a:t>(different center-of-mass energy)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Code base slightly different (for commissioning geometry, recent improvements)</a:t>
            </a:r>
            <a:endParaRPr sz="2000" dirty="0"/>
          </a:p>
          <a:p>
            <a:pPr>
              <a:lnSpc>
                <a:spcPct val="100000"/>
              </a:lnSpc>
            </a:pPr>
            <a:endParaRPr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Challenges (DCs)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DC1 - December 2012/ January 2013 </a:t>
            </a:r>
          </a:p>
          <a:p>
            <a:pPr lvl="1"/>
            <a:r>
              <a:rPr lang="en-US" dirty="0" smtClean="0"/>
              <a:t>5 billion Events - OSG, JLab, CMU </a:t>
            </a:r>
          </a:p>
          <a:p>
            <a:pPr lvl="1"/>
            <a:r>
              <a:rPr lang="en-US" dirty="0" smtClean="0"/>
              <a:t>1200 Concurrent Jobs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Data produced used to support proposal for </a:t>
            </a:r>
            <a:r>
              <a:rPr lang="en-US" dirty="0" err="1" smtClean="0"/>
              <a:t>GlueX</a:t>
            </a:r>
            <a:r>
              <a:rPr lang="en-US" dirty="0" smtClean="0"/>
              <a:t> Phase IV running</a:t>
            </a:r>
          </a:p>
          <a:p>
            <a:r>
              <a:rPr lang="en-US" dirty="0" smtClean="0"/>
              <a:t>DC2 - March/April 2014 </a:t>
            </a:r>
          </a:p>
          <a:p>
            <a:pPr lvl="1"/>
            <a:r>
              <a:rPr lang="en-US" dirty="0" smtClean="0"/>
              <a:t>10 billion events with EM backgrounds included - OSG, JLab, MIT, CMU, FSU </a:t>
            </a:r>
          </a:p>
          <a:p>
            <a:pPr lvl="1"/>
            <a:r>
              <a:rPr lang="en-US" dirty="0" smtClean="0"/>
              <a:t>4500 Concurrent Jobs at JLab </a:t>
            </a:r>
          </a:p>
          <a:p>
            <a:pPr lvl="1"/>
            <a:r>
              <a:rPr lang="en-US" dirty="0" smtClean="0"/>
              <a:t>11,000 Concurrent Jobs on the OSG</a:t>
            </a:r>
          </a:p>
          <a:p>
            <a:pPr lvl="1"/>
            <a:r>
              <a:rPr lang="en-US" dirty="0" smtClean="0"/>
              <a:t>Well under 0.1% failure rate </a:t>
            </a:r>
          </a:p>
          <a:p>
            <a:r>
              <a:rPr lang="en-US" dirty="0" smtClean="0"/>
              <a:t>DC3 - January/February 2015 </a:t>
            </a:r>
          </a:p>
          <a:p>
            <a:pPr lvl="1"/>
            <a:r>
              <a:rPr lang="en-US" dirty="0" smtClean="0"/>
              <a:t>Read data in raw-event format (EVIO) from tape and produce DST format (REST) files. </a:t>
            </a:r>
          </a:p>
          <a:p>
            <a:pPr lvl="1"/>
            <a:r>
              <a:rPr lang="en-US" dirty="0" smtClean="0"/>
              <a:t>JLab only</a:t>
            </a:r>
          </a:p>
          <a:p>
            <a:pPr lvl="1"/>
            <a:r>
              <a:rPr lang="en-US" dirty="0" smtClean="0"/>
              <a:t>Test throughput from Tape Library</a:t>
            </a:r>
          </a:p>
          <a:p>
            <a:pPr lvl="1"/>
            <a:r>
              <a:rPr lang="en-US" dirty="0" smtClean="0"/>
              <a:t>Run Multi-threaded jobs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0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533400"/>
            <a:ext cx="7467600" cy="610164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Hall D Offline Software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00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Offline 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Monitoring </a:t>
            </a:r>
            <a:endParaRPr dirty="0"/>
          </a:p>
        </p:txBody>
      </p:sp>
      <p:sp>
        <p:nvSpPr>
          <p:cNvPr id="79" name="CustomShape 2"/>
          <p:cNvSpPr/>
          <p:nvPr/>
        </p:nvSpPr>
        <p:spPr>
          <a:xfrm>
            <a:off x="647340" y="1600200"/>
            <a:ext cx="784860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Weekly reconstruction pass through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data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as of Friday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afternoon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Online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monitoring plots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reproduced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Full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reconstruction with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updated code and constants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Skims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of raw events done for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calibration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DST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produced (REST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format)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Web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site for browsing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results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REST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data good enough to observe multi-particle final states 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Continuing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on a bi-weekly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schedule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Paul </a:t>
            </a:r>
            <a:r>
              <a:rPr lang="en-US" sz="2400" dirty="0" err="1" smtClean="0">
                <a:solidFill>
                  <a:srgbClr val="000000"/>
                </a:solidFill>
                <a:latin typeface="Calibri"/>
              </a:rPr>
              <a:t>Mattione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 (CMU), Kei Moriya (ASU), Justin Stevens (MIT), Sean Dobbs (NU)</a:t>
            </a:r>
            <a:endParaRPr sz="2400"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488400"/>
          </a:xfrm>
        </p:spPr>
        <p:txBody>
          <a:bodyPr/>
          <a:lstStyle/>
          <a:p>
            <a:pPr algn="ctr"/>
            <a:r>
              <a:rPr lang="en-US" dirty="0" smtClean="0"/>
              <a:t>Plots for a selected range of runs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0" y="838200"/>
            <a:ext cx="6645357" cy="5562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89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0209" y="304800"/>
            <a:ext cx="8229240" cy="504000"/>
          </a:xfrm>
        </p:spPr>
        <p:txBody>
          <a:bodyPr/>
          <a:lstStyle/>
          <a:p>
            <a:pPr algn="ctr"/>
            <a:r>
              <a:rPr lang="en-US" dirty="0" smtClean="0"/>
              <a:t>Plots for a given run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8004" y="838200"/>
            <a:ext cx="6621364" cy="5410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1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412200"/>
          </a:xfrm>
        </p:spPr>
        <p:txBody>
          <a:bodyPr/>
          <a:lstStyle/>
          <a:p>
            <a:pPr algn="ctr"/>
            <a:r>
              <a:rPr lang="en-US" dirty="0" smtClean="0"/>
              <a:t>Quantities as a function of run number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762000"/>
            <a:ext cx="6807881" cy="5562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11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Calibration </a:t>
            </a:r>
            <a:r>
              <a:rPr lang="en-US" sz="4400" dirty="0" smtClean="0">
                <a:solidFill>
                  <a:srgbClr val="000000"/>
                </a:solidFill>
                <a:latin typeface="Calibri"/>
              </a:rPr>
              <a:t>Working Group</a:t>
            </a:r>
            <a:r>
              <a:rPr lang="en-US" sz="44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8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Bi-weekly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meetings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chaired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by Sean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Dobbs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Northwestern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Preliminary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list of constants compiled in advance of run, used to guide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activity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Calibration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procedures still being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developed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Substantial progress: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Basic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timing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offsets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Global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energy scale for calorimeters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determined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/>
              </a:rPr>
              <a:t>All collaborating institutions involved.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endParaRPr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Calibration Database Experience </a:t>
            </a:r>
            <a:endParaRPr/>
          </a:p>
        </p:txBody>
      </p:sp>
      <p:sp>
        <p:nvSpPr>
          <p:cNvPr id="83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Fully integrated into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reconstruction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Near-complete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migration of constants into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database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All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detector groups making contributions (no known rogue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systems)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SQLite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form of database as alternate to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MySQL/</a:t>
            </a:r>
            <a:r>
              <a:rPr lang="en-US" sz="2400" strike="noStrike" dirty="0" err="1" smtClean="0">
                <a:solidFill>
                  <a:srgbClr val="000000"/>
                </a:solidFill>
                <a:latin typeface="Calibri"/>
              </a:rPr>
              <a:t>MariaDB</a:t>
            </a: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Complete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history and versioning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support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Solves: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Distribution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(remote sites, network-challenged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computing)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Server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contention from farm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usage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Drawback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: no automated back-annotation</a:t>
            </a:r>
            <a:endParaRPr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Data Distribution</a:t>
            </a:r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Used OSG SRM to archive DC2 OSG results to JLab Tape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Library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Raw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data shipped to CMU using Globus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Online (raw data)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/>
              </a:rPr>
              <a:t>Distribute REST data to outside institutions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smtClean="0">
                <a:solidFill>
                  <a:srgbClr val="000000"/>
                </a:solidFill>
                <a:latin typeface="Calibri"/>
              </a:rPr>
              <a:t>Event-Based Data </a:t>
            </a:r>
            <a:r>
              <a:rPr lang="en-US" sz="4400" strike="noStrike" dirty="0">
                <a:solidFill>
                  <a:srgbClr val="000000"/>
                </a:solidFill>
                <a:latin typeface="Calibri"/>
              </a:rPr>
              <a:t>Management </a:t>
            </a:r>
            <a:endParaRPr dirty="0"/>
          </a:p>
        </p:txBody>
      </p:sp>
      <p:sp>
        <p:nvSpPr>
          <p:cNvPr id="87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Raw data stays on JLab Tape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Library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Reconstructed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REST-formatted data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compact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Fall 2014 REST data only  </a:t>
            </a: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113 G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B total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Keep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as much as possible disk-resident at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JLab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Distribute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most (all?) to collaborating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Data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Catalog/Tracker needs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development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Existing package?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Develop one?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Dependence on details of how data distributed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Online Conditions Database</a:t>
            </a:r>
            <a:endParaRPr/>
          </a:p>
        </p:txBody>
      </p:sp>
      <p:sp>
        <p:nvSpPr>
          <p:cNvPr id="89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Database to store online run conditions, e. g., magnet current settings, configuration files,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etc.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Two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were </a:t>
            </a: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deployed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ne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looks great (API, </a:t>
            </a: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modern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web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interface)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ne </a:t>
            </a:r>
            <a:r>
              <a:rPr lang="en-US" sz="2800" strike="noStrike" dirty="0">
                <a:solidFill>
                  <a:srgbClr val="000000"/>
                </a:solidFill>
                <a:latin typeface="Calibri"/>
              </a:rPr>
              <a:t>was useful (hand work required, HTML-base web interface, </a:t>
            </a:r>
            <a:r>
              <a:rPr lang="en-US" sz="2800" strike="noStrike" dirty="0" smtClean="0">
                <a:solidFill>
                  <a:srgbClr val="000000"/>
                </a:solidFill>
                <a:latin typeface="Calibri"/>
              </a:rPr>
              <a:t>CSS-free)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strike="noStrike" dirty="0" smtClean="0">
                <a:solidFill>
                  <a:srgbClr val="000000"/>
                </a:solidFill>
                <a:latin typeface="Calibri"/>
              </a:rPr>
              <a:t>Effort </a:t>
            </a:r>
            <a:r>
              <a:rPr lang="en-US" sz="3200" strike="noStrike" dirty="0">
                <a:solidFill>
                  <a:srgbClr val="000000"/>
                </a:solidFill>
                <a:latin typeface="Calibri"/>
              </a:rPr>
              <a:t>underway to consolidate and expand.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Things To Do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838200" y="1828800"/>
            <a:ext cx="7620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Real data exposed areas requiring further </a:t>
            </a:r>
            <a:r>
              <a:rPr lang="en-US" sz="2000" dirty="0" smtClean="0"/>
              <a:t>work: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Online </a:t>
            </a:r>
            <a:r>
              <a:rPr lang="en-US" sz="2000" dirty="0"/>
              <a:t>Conditions </a:t>
            </a:r>
            <a:r>
              <a:rPr lang="en-US" sz="2000" dirty="0" smtClean="0"/>
              <a:t>Database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Data Catalog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Version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Made branch to deal with non-standard </a:t>
            </a:r>
            <a:r>
              <a:rPr lang="en-US" sz="2000" dirty="0"/>
              <a:t>detector </a:t>
            </a:r>
            <a:r>
              <a:rPr lang="en-US" sz="2000" dirty="0" smtClean="0"/>
              <a:t>configuration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branch-to-trunk </a:t>
            </a:r>
            <a:r>
              <a:rPr lang="en-US" sz="2000" dirty="0"/>
              <a:t>merge </a:t>
            </a:r>
            <a:r>
              <a:rPr lang="en-US" sz="2000" dirty="0" smtClean="0"/>
              <a:t>problematic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Geant4: need to pick up the pace of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Still need profiling discipline!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Simulation speed has decayed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Code </a:t>
            </a:r>
            <a:r>
              <a:rPr lang="en-US" sz="2000" dirty="0"/>
              <a:t>review system needs design and </a:t>
            </a:r>
            <a:r>
              <a:rPr lang="en-US" sz="2000" dirty="0" smtClean="0"/>
              <a:t>implementation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Size </a:t>
            </a:r>
            <a:r>
              <a:rPr lang="en-US" sz="2000" dirty="0"/>
              <a:t>of collaboration makes this a </a:t>
            </a:r>
            <a:r>
              <a:rPr lang="en-US" sz="2000" dirty="0" smtClean="0"/>
              <a:t>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Never-ending data challenge never got started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BF23-8F3E-48A3-A27D-1D417198873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5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Summary</a:t>
            </a:r>
            <a:endParaRPr/>
          </a:p>
        </p:txBody>
      </p:sp>
      <p:sp>
        <p:nvSpPr>
          <p:cNvPr id="9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Software </a:t>
            </a:r>
            <a:r>
              <a:rPr lang="en-US" sz="2400" strike="noStrike" dirty="0">
                <a:solidFill>
                  <a:srgbClr val="000000"/>
                </a:solidFill>
                <a:latin typeface="Calibri"/>
              </a:rPr>
              <a:t>performed all critical tasks needed to support detector commissioning and to see physics </a:t>
            </a:r>
            <a:r>
              <a:rPr lang="en-US" sz="2400" strike="noStrike" dirty="0" smtClean="0">
                <a:solidFill>
                  <a:srgbClr val="000000"/>
                </a:solidFill>
                <a:latin typeface="Calibri"/>
              </a:rPr>
              <a:t>signals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collaboration feels that we reached a number of milestones that we did not expect to see until the April 2015 run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.</a:t>
            </a:r>
            <a:endParaRPr lang="en-US" sz="2400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Many </a:t>
            </a: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basic tasks lie ahead: calibrations, monitoring, reconstruction Q/A.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</a:rPr>
              <a:t>Software infrastructure to support these activities largely in place.</a:t>
            </a:r>
            <a:endParaRPr lang="en-US" sz="24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strike="noStrike" dirty="0" smtClean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Hall D Offline Software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2409B7-C410-4AB5-B39E-D099CB8799D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1049</Words>
  <Application>Microsoft Office PowerPoint</Application>
  <PresentationFormat>On-screen Show (4:3)</PresentationFormat>
  <Paragraphs>235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1_Office Theme</vt:lpstr>
      <vt:lpstr>Slide 1</vt:lpstr>
      <vt:lpstr>High-Level Software Packages</vt:lpstr>
      <vt:lpstr>Low-Level Software Packages</vt:lpstr>
      <vt:lpstr>Computing Performance Example</vt:lpstr>
      <vt:lpstr>Slide 5</vt:lpstr>
      <vt:lpstr>Data Challenges (DCs)</vt:lpstr>
      <vt:lpstr>Slide 7</vt:lpstr>
      <vt:lpstr>Slide 8</vt:lpstr>
      <vt:lpstr>Plots for a selected range of runs</vt:lpstr>
      <vt:lpstr>Plots for a given run</vt:lpstr>
      <vt:lpstr>Quantities as a function of run number</vt:lpstr>
      <vt:lpstr>Slide 12</vt:lpstr>
      <vt:lpstr>Slide 13</vt:lpstr>
      <vt:lpstr>Slide 14</vt:lpstr>
      <vt:lpstr>Slide 15</vt:lpstr>
      <vt:lpstr>Slide 16</vt:lpstr>
      <vt:lpstr>Things To Do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Ito</dc:creator>
  <cp:lastModifiedBy>Mark Ito</cp:lastModifiedBy>
  <cp:revision>40</cp:revision>
  <dcterms:modified xsi:type="dcterms:W3CDTF">2015-02-08T21:50:07Z</dcterms:modified>
</cp:coreProperties>
</file>