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</p:sldMasterIdLst>
  <p:notesMasterIdLst>
    <p:notesMasterId r:id="rId22"/>
  </p:notesMasterIdLst>
  <p:sldIdLst>
    <p:sldId id="256" r:id="rId4"/>
    <p:sldId id="270" r:id="rId5"/>
    <p:sldId id="271" r:id="rId6"/>
    <p:sldId id="267" r:id="rId7"/>
    <p:sldId id="258" r:id="rId8"/>
    <p:sldId id="268" r:id="rId9"/>
    <p:sldId id="275" r:id="rId10"/>
    <p:sldId id="259" r:id="rId11"/>
    <p:sldId id="272" r:id="rId12"/>
    <p:sldId id="273" r:id="rId13"/>
    <p:sldId id="274" r:id="rId14"/>
    <p:sldId id="260" r:id="rId15"/>
    <p:sldId id="261" r:id="rId16"/>
    <p:sldId id="262" r:id="rId17"/>
    <p:sldId id="263" r:id="rId18"/>
    <p:sldId id="264" r:id="rId19"/>
    <p:sldId id="269" r:id="rId20"/>
    <p:sldId id="265" r:id="rId21"/>
  </p:sldIdLst>
  <p:sldSz cx="9144000" cy="6858000" type="screen4x3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41" autoAdjust="0"/>
    <p:restoredTop sz="94729" autoAdjust="0"/>
  </p:normalViewPr>
  <p:slideViewPr>
    <p:cSldViewPr>
      <p:cViewPr varScale="1">
        <p:scale>
          <a:sx n="86" d="100"/>
          <a:sy n="86" d="100"/>
        </p:scale>
        <p:origin x="-72" y="-4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368675" cy="5032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402138" y="0"/>
            <a:ext cx="3368675" cy="5032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711DC3-D140-4403-B97F-9C94D0E20B0E}" type="datetimeFigureOut">
              <a:rPr lang="en-US" smtClean="0"/>
              <a:t>2/6/2015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754063"/>
            <a:ext cx="5029200" cy="3771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77875" y="4778375"/>
            <a:ext cx="6216650" cy="45259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53575"/>
            <a:ext cx="3368675" cy="5032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402138" y="9553575"/>
            <a:ext cx="3368675" cy="5032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570AA3-7208-4950-9DF7-B351DD0BF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7535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Hall D Offline Software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0BF23-8F3E-48A3-A27D-1D417198873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Hall D Offline Software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0BF23-8F3E-48A3-A27D-1D417198873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Hall D Offline Software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0BF23-8F3E-48A3-A27D-1D417198873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Hall D Offline Software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0BF23-8F3E-48A3-A27D-1D417198873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Hall D Offline Software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0BF23-8F3E-48A3-A27D-1D417198873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Hall D Offline Software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0BF23-8F3E-48A3-A27D-1D417198873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Hall D Offline Software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0BF23-8F3E-48A3-A27D-1D417198873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Hall D Offline Software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0BF23-8F3E-48A3-A27D-1D417198873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Hall D Offline Software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0BF23-8F3E-48A3-A27D-1D417198873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Hall D Offline Software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0BF23-8F3E-48A3-A27D-1D417198873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Hall D Offline Software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0BF23-8F3E-48A3-A27D-1D417198873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34" name="Picture 33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35" name="Picture 34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Hall D Offline Software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92409B7-C410-4AB5-B39E-D099CB8799D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39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4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Hall D Offline Software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92409B7-C410-4AB5-B39E-D099CB8799D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0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4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6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70" name="Picture 69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71" name="Picture 70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Hall D Offline Software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92409B7-C410-4AB5-B39E-D099CB8799D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Hall D Offline Software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5B08F-0936-4CBC-8AC7-2B4360B88FA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194423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Hall D Offline Software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5B08F-0936-4CBC-8AC7-2B4360B88FA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091979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Hall D Offline Software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5B08F-0936-4CBC-8AC7-2B4360B88FA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289803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Hall D Offline Software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5B08F-0936-4CBC-8AC7-2B4360B88FA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900580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Hall D Offline Software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5B08F-0936-4CBC-8AC7-2B4360B88FA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394548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Hall D Offline Software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5B08F-0936-4CBC-8AC7-2B4360B88FA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573929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Hall D Offline Software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5B08F-0936-4CBC-8AC7-2B4360B88FA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880707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Hall D Offline Software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5B08F-0936-4CBC-8AC7-2B4360B88FA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744001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Hall D Offline Software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5B08F-0936-4CBC-8AC7-2B4360B88FA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033619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Hall D Offline Software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5B08F-0936-4CBC-8AC7-2B4360B88FA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124788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Hall D Offline Software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5B08F-0936-4CBC-8AC7-2B4360B88FA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6611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en-US">
                <a:latin typeface="Arial"/>
              </a:rPr>
              <a:t>Click to edit the title text format</a:t>
            </a:r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en-US" sz="3200" dirty="0">
                <a:latin typeface="Arial"/>
              </a:rPr>
              <a:t>Click to edit the outline text format</a:t>
            </a:r>
            <a:endParaRPr dirty="0"/>
          </a:p>
          <a:p>
            <a:pPr lvl="1">
              <a:buSzPct val="75000"/>
              <a:buFont typeface="StarSymbol"/>
              <a:buChar char=""/>
            </a:pPr>
            <a:r>
              <a:rPr lang="en-US" sz="2800" dirty="0">
                <a:latin typeface="Arial"/>
              </a:rPr>
              <a:t>Second Outline Level</a:t>
            </a:r>
            <a:endParaRPr dirty="0"/>
          </a:p>
          <a:p>
            <a:pPr lvl="2">
              <a:buSzPct val="45000"/>
              <a:buFont typeface="StarSymbol"/>
              <a:buChar char=""/>
            </a:pPr>
            <a:r>
              <a:rPr lang="en-US" sz="2400" dirty="0">
                <a:latin typeface="Arial"/>
              </a:rPr>
              <a:t>Third Outline Level</a:t>
            </a:r>
            <a:endParaRPr dirty="0"/>
          </a:p>
          <a:p>
            <a:pPr lvl="3">
              <a:buSzPct val="75000"/>
              <a:buFont typeface="StarSymbol"/>
              <a:buChar char=""/>
            </a:pPr>
            <a:r>
              <a:rPr lang="en-US" sz="2000" dirty="0">
                <a:latin typeface="Arial"/>
              </a:rPr>
              <a:t>Fourth Outline Level</a:t>
            </a:r>
            <a:endParaRPr dirty="0"/>
          </a:p>
          <a:p>
            <a:pPr lvl="4">
              <a:buSzPct val="45000"/>
              <a:buFont typeface="StarSymbol"/>
              <a:buChar char=""/>
            </a:pPr>
            <a:r>
              <a:rPr lang="en-US" sz="2000" dirty="0">
                <a:latin typeface="Arial"/>
              </a:rPr>
              <a:t>Fifth Outline Level</a:t>
            </a:r>
            <a:endParaRPr dirty="0"/>
          </a:p>
          <a:p>
            <a:pPr lvl="5">
              <a:buSzPct val="45000"/>
              <a:buFont typeface="StarSymbol"/>
              <a:buChar char=""/>
            </a:pPr>
            <a:r>
              <a:rPr lang="en-US" sz="2000" dirty="0">
                <a:latin typeface="Arial"/>
              </a:rPr>
              <a:t>Sixth Outline Level</a:t>
            </a:r>
            <a:endParaRPr dirty="0"/>
          </a:p>
          <a:p>
            <a:pPr lvl="6">
              <a:buSzPct val="45000"/>
              <a:buFont typeface="StarSymbol"/>
              <a:buChar char=""/>
            </a:pPr>
            <a:r>
              <a:rPr lang="en-US" sz="2000" dirty="0">
                <a:latin typeface="Arial"/>
              </a:rPr>
              <a:t>Seventh Outline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Hall D Offline Software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C0BF23-8F3E-48A3-A27D-1D417198873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dt="0"/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en-US" sz="4400">
                <a:latin typeface="Arial"/>
              </a:rPr>
              <a:t>Click to edit the title text format</a:t>
            </a:r>
            <a:endParaRPr/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en-US" sz="3200">
                <a:latin typeface="Arial"/>
              </a:rPr>
              <a:t>Click to edit the outline text format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n-US" sz="2800">
                <a:latin typeface="Arial"/>
              </a:rPr>
              <a:t>Second Outline Level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n-US" sz="2400">
                <a:latin typeface="Arial"/>
              </a:rPr>
              <a:t>Third Outline Level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n-US" sz="2000">
                <a:latin typeface="Arial"/>
              </a:rPr>
              <a:t>Fourth Outline Level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n-US" sz="2000">
                <a:latin typeface="Arial"/>
              </a:rPr>
              <a:t>Fifth Outline Level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n-US" sz="2000">
                <a:latin typeface="Arial"/>
              </a:rPr>
              <a:t>Sixth Outline Level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en-US" sz="2000">
                <a:latin typeface="Arial"/>
              </a:rPr>
              <a:t>Seventh Outline Level</a:t>
            </a:r>
            <a:endParaRPr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Hall D Offline Software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2409B7-C410-4AB5-B39E-D099CB8799D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hdr="0" dt="0"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Hall D Offline Software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A5B08F-0936-4CBC-8AC7-2B4360B88FA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1901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CustomShape 1"/>
          <p:cNvSpPr/>
          <p:nvPr/>
        </p:nvSpPr>
        <p:spPr>
          <a:xfrm>
            <a:off x="685800" y="2130480"/>
            <a:ext cx="7771680" cy="1469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4400" strike="noStrike" dirty="0" smtClean="0">
                <a:solidFill>
                  <a:srgbClr val="000000"/>
                </a:solidFill>
                <a:latin typeface="Calibri"/>
              </a:rPr>
              <a:t>Hall D Offline </a:t>
            </a:r>
            <a:r>
              <a:rPr lang="en-US" sz="4400" strike="noStrike" dirty="0">
                <a:solidFill>
                  <a:srgbClr val="000000"/>
                </a:solidFill>
                <a:latin typeface="Calibri"/>
              </a:rPr>
              <a:t>Software </a:t>
            </a:r>
            <a:r>
              <a:rPr lang="en-US" sz="4400" strike="noStrike" dirty="0" smtClean="0">
                <a:solidFill>
                  <a:srgbClr val="000000"/>
                </a:solidFill>
                <a:latin typeface="Calibri"/>
              </a:rPr>
              <a:t>Performance and Status</a:t>
            </a:r>
            <a:endParaRPr dirty="0"/>
          </a:p>
        </p:txBody>
      </p:sp>
      <p:sp>
        <p:nvSpPr>
          <p:cNvPr id="73" name="CustomShape 2"/>
          <p:cNvSpPr/>
          <p:nvPr/>
        </p:nvSpPr>
        <p:spPr>
          <a:xfrm>
            <a:off x="1371600" y="3886200"/>
            <a:ext cx="6400080" cy="1751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3200" strike="noStrike" dirty="0">
                <a:solidFill>
                  <a:srgbClr val="8B8B8B"/>
                </a:solidFill>
                <a:latin typeface="Calibri"/>
              </a:rPr>
              <a:t>12 GeV Software Review III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en-US" sz="3200" strike="noStrike" dirty="0">
                <a:solidFill>
                  <a:srgbClr val="8B8B8B"/>
                </a:solidFill>
                <a:latin typeface="Calibri"/>
              </a:rPr>
              <a:t>February 10, 2015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en-US" sz="3200" strike="noStrike" dirty="0">
                <a:solidFill>
                  <a:srgbClr val="8B8B8B"/>
                </a:solidFill>
                <a:latin typeface="Calibri"/>
              </a:rPr>
              <a:t>Mark Ito</a:t>
            </a:r>
            <a:endParaRPr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Hall D Offline Software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0BF23-8F3E-48A3-A27D-1D4171988736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800" dirty="0" smtClean="0"/>
              <a:t>High-Level Software Packages</a:t>
            </a:r>
            <a:endParaRPr lang="en-US" sz="28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0078011"/>
              </p:ext>
            </p:extLst>
          </p:nvPr>
        </p:nvGraphicFramePr>
        <p:xfrm>
          <a:off x="228600" y="1524000"/>
          <a:ext cx="8686801" cy="47610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2869"/>
                <a:gridCol w="3640183"/>
                <a:gridCol w="2233749"/>
              </a:tblGrid>
              <a:tr h="283831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Function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Package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“Locally</a:t>
                      </a:r>
                      <a:r>
                        <a:rPr lang="en-US" sz="1600" baseline="0" dirty="0" smtClean="0"/>
                        <a:t>” Grown</a:t>
                      </a:r>
                      <a:r>
                        <a:rPr lang="en-US" sz="1600" dirty="0" smtClean="0"/>
                        <a:t>?</a:t>
                      </a:r>
                      <a:endParaRPr lang="en-US" sz="1600" dirty="0"/>
                    </a:p>
                  </a:txBody>
                  <a:tcPr/>
                </a:tc>
              </a:tr>
              <a:tr h="283831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Raw Data Format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EVIO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yes</a:t>
                      </a:r>
                      <a:endParaRPr lang="en-US" sz="1600" dirty="0"/>
                    </a:p>
                  </a:txBody>
                  <a:tcPr/>
                </a:tc>
              </a:tr>
              <a:tr h="4724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Offline Data Format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HDDM (compressed XML)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yes</a:t>
                      </a:r>
                      <a:endParaRPr lang="en-US" sz="1600" dirty="0"/>
                    </a:p>
                  </a:txBody>
                  <a:tcPr/>
                </a:tc>
              </a:tr>
              <a:tr h="48990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Geometry Specification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HDDS (an XML)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yes</a:t>
                      </a:r>
                      <a:endParaRPr lang="en-US" sz="1600" dirty="0"/>
                    </a:p>
                  </a:txBody>
                  <a:tcPr/>
                </a:tc>
              </a:tr>
              <a:tr h="425684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Data Acquisition Framework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CODA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yes</a:t>
                      </a:r>
                      <a:endParaRPr lang="en-US" sz="1600" dirty="0"/>
                    </a:p>
                  </a:txBody>
                  <a:tcPr/>
                </a:tc>
              </a:tr>
              <a:tr h="283831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Simulation Engine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GEANT 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no</a:t>
                      </a:r>
                      <a:endParaRPr lang="en-US" sz="1600" dirty="0"/>
                    </a:p>
                  </a:txBody>
                  <a:tcPr/>
                </a:tc>
              </a:tr>
              <a:tr h="654136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Event-Based Processing Framework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JANA 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yes</a:t>
                      </a:r>
                      <a:endParaRPr lang="en-US" sz="1600" dirty="0"/>
                    </a:p>
                  </a:txBody>
                  <a:tcPr/>
                </a:tc>
              </a:tr>
              <a:tr h="48990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Event Simulation and Event Reconstruction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sim</a:t>
                      </a:r>
                      <a:r>
                        <a:rPr lang="en-US" sz="1600" dirty="0" smtClean="0"/>
                        <a:t>-recon (</a:t>
                      </a:r>
                      <a:r>
                        <a:rPr lang="en-US" sz="1600" dirty="0" err="1" smtClean="0"/>
                        <a:t>sim</a:t>
                      </a:r>
                      <a:r>
                        <a:rPr lang="en-US" sz="1600" dirty="0" smtClean="0"/>
                        <a:t>: GEANT 3,</a:t>
                      </a:r>
                      <a:r>
                        <a:rPr lang="en-US" sz="1600" baseline="0" dirty="0" smtClean="0"/>
                        <a:t> recon: </a:t>
                      </a:r>
                      <a:r>
                        <a:rPr lang="en-US" sz="1600" dirty="0" smtClean="0"/>
                        <a:t>JANA)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yes</a:t>
                      </a:r>
                      <a:endParaRPr lang="en-US" sz="1600" dirty="0"/>
                    </a:p>
                  </a:txBody>
                  <a:tcPr/>
                </a:tc>
              </a:tr>
              <a:tr h="391948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High</a:t>
                      </a:r>
                      <a:r>
                        <a:rPr lang="en-US" sz="1600" baseline="0" dirty="0" smtClean="0"/>
                        <a:t>-Level </a:t>
                      </a:r>
                      <a:r>
                        <a:rPr lang="en-US" sz="1600" dirty="0" smtClean="0"/>
                        <a:t>Event</a:t>
                      </a:r>
                      <a:r>
                        <a:rPr lang="en-US" sz="1600" baseline="0" dirty="0" smtClean="0"/>
                        <a:t> Analysis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Analysis Library (part of </a:t>
                      </a:r>
                      <a:r>
                        <a:rPr lang="en-US" sz="1600" dirty="0" err="1" smtClean="0"/>
                        <a:t>sim</a:t>
                      </a:r>
                      <a:r>
                        <a:rPr lang="en-US" sz="1600" dirty="0" smtClean="0"/>
                        <a:t>-recon)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yes</a:t>
                      </a:r>
                      <a:endParaRPr lang="en-US" sz="1600" dirty="0"/>
                    </a:p>
                  </a:txBody>
                  <a:tcPr/>
                </a:tc>
              </a:tr>
              <a:tr h="387364"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Histogramming</a:t>
                      </a:r>
                      <a:r>
                        <a:rPr lang="en-US" sz="1600" dirty="0" smtClean="0"/>
                        <a:t>, Fitting, etc.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ROOT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no</a:t>
                      </a:r>
                      <a:endParaRPr lang="en-US" sz="1600" dirty="0"/>
                    </a:p>
                  </a:txBody>
                  <a:tcPr/>
                </a:tc>
              </a:tr>
              <a:tr h="354664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Amplitude Analysis (PWA)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AmpTools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yes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Hall D Offline Software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0BF23-8F3E-48A3-A27D-1D417198873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93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800" dirty="0" smtClean="0"/>
              <a:t>Low-Level Software Packages</a:t>
            </a:r>
            <a:endParaRPr lang="en-US" sz="28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7122977"/>
              </p:ext>
            </p:extLst>
          </p:nvPr>
        </p:nvGraphicFramePr>
        <p:xfrm>
          <a:off x="1143000" y="1828800"/>
          <a:ext cx="6781800" cy="3997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90900"/>
                <a:gridCol w="3390900"/>
              </a:tblGrid>
              <a:tr h="458165">
                <a:tc>
                  <a:txBody>
                    <a:bodyPr/>
                    <a:lstStyle/>
                    <a:p>
                      <a:r>
                        <a:rPr lang="en-US" dirty="0" smtClean="0"/>
                        <a:t>Function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Package</a:t>
                      </a:r>
                      <a:endParaRPr lang="en-US" dirty="0"/>
                    </a:p>
                  </a:txBody>
                  <a:tcPr/>
                </a:tc>
              </a:tr>
              <a:tr h="458165">
                <a:tc>
                  <a:txBody>
                    <a:bodyPr/>
                    <a:lstStyle/>
                    <a:p>
                      <a:r>
                        <a:rPr lang="en-US" dirty="0" smtClean="0"/>
                        <a:t>XML</a:t>
                      </a:r>
                      <a:r>
                        <a:rPr lang="en-US" baseline="0" dirty="0" smtClean="0"/>
                        <a:t> Parsing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Xerces</a:t>
                      </a:r>
                      <a:r>
                        <a:rPr lang="en-US" dirty="0" smtClean="0"/>
                        <a:t>-C</a:t>
                      </a:r>
                      <a:endParaRPr lang="en-US" dirty="0"/>
                    </a:p>
                  </a:txBody>
                  <a:tcPr/>
                </a:tc>
              </a:tr>
              <a:tr h="458165">
                <a:tc>
                  <a:txBody>
                    <a:bodyPr/>
                    <a:lstStyle/>
                    <a:p>
                      <a:r>
                        <a:rPr lang="en-US" dirty="0" smtClean="0"/>
                        <a:t>Source</a:t>
                      </a:r>
                      <a:r>
                        <a:rPr lang="en-US" baseline="0" dirty="0" smtClean="0"/>
                        <a:t> Code Management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Subversion</a:t>
                      </a:r>
                      <a:endParaRPr lang="en-US" dirty="0"/>
                    </a:p>
                  </a:txBody>
                  <a:tcPr/>
                </a:tc>
              </a:tr>
              <a:tr h="458165">
                <a:tc>
                  <a:txBody>
                    <a:bodyPr/>
                    <a:lstStyle/>
                    <a:p>
                      <a:r>
                        <a:rPr lang="en-US" dirty="0" smtClean="0"/>
                        <a:t>Build</a:t>
                      </a:r>
                      <a:r>
                        <a:rPr lang="en-US" baseline="0" dirty="0" smtClean="0"/>
                        <a:t> System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SCons</a:t>
                      </a:r>
                      <a:r>
                        <a:rPr lang="en-US" dirty="0" smtClean="0"/>
                        <a:t> (some GNU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Make)</a:t>
                      </a:r>
                      <a:endParaRPr lang="en-US" dirty="0"/>
                    </a:p>
                  </a:txBody>
                  <a:tcPr/>
                </a:tc>
              </a:tr>
              <a:tr h="458165">
                <a:tc>
                  <a:txBody>
                    <a:bodyPr/>
                    <a:lstStyle/>
                    <a:p>
                      <a:r>
                        <a:rPr lang="en-US" dirty="0" smtClean="0"/>
                        <a:t>Scripting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Python (some legacy Perl)</a:t>
                      </a:r>
                      <a:endParaRPr lang="en-US" dirty="0"/>
                    </a:p>
                  </a:txBody>
                  <a:tcPr/>
                </a:tc>
              </a:tr>
              <a:tr h="790805">
                <a:tc>
                  <a:txBody>
                    <a:bodyPr/>
                    <a:lstStyle/>
                    <a:p>
                      <a:r>
                        <a:rPr lang="en-US" dirty="0" smtClean="0"/>
                        <a:t>Database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MySQL/</a:t>
                      </a:r>
                      <a:r>
                        <a:rPr lang="en-US" dirty="0" err="1" smtClean="0"/>
                        <a:t>MariaDB</a:t>
                      </a:r>
                      <a:r>
                        <a:rPr lang="en-US" baseline="0" dirty="0" smtClean="0"/>
                        <a:t> and</a:t>
                      </a:r>
                      <a:r>
                        <a:rPr lang="en-US" dirty="0" smtClean="0"/>
                        <a:t> SQLite</a:t>
                      </a:r>
                      <a:endParaRPr lang="en-US" dirty="0"/>
                    </a:p>
                  </a:txBody>
                  <a:tcPr/>
                </a:tc>
              </a:tr>
              <a:tr h="458165">
                <a:tc>
                  <a:txBody>
                    <a:bodyPr/>
                    <a:lstStyle/>
                    <a:p>
                      <a:r>
                        <a:rPr lang="en-US" dirty="0" smtClean="0"/>
                        <a:t>Web Authoring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MediaWiki</a:t>
                      </a:r>
                      <a:r>
                        <a:rPr lang="en-US" dirty="0" smtClean="0"/>
                        <a:t> (mostly)</a:t>
                      </a:r>
                      <a:endParaRPr lang="en-US" dirty="0"/>
                    </a:p>
                  </a:txBody>
                  <a:tcPr/>
                </a:tc>
              </a:tr>
              <a:tr h="458165">
                <a:tc>
                  <a:txBody>
                    <a:bodyPr/>
                    <a:lstStyle/>
                    <a:p>
                      <a:r>
                        <a:rPr lang="en-US" dirty="0" smtClean="0"/>
                        <a:t>Data Transfer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SRM, Globus Online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Hall D Offline Software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0BF23-8F3E-48A3-A27D-1D417198873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500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/>
          </p:nvPr>
        </p:nvSpPr>
        <p:spPr>
          <a:xfrm>
            <a:off x="1828800" y="1600200"/>
            <a:ext cx="5715000" cy="381000"/>
          </a:xfrm>
        </p:spPr>
        <p:txBody>
          <a:bodyPr/>
          <a:lstStyle/>
          <a:p>
            <a:pPr algn="ctr"/>
            <a:r>
              <a:rPr lang="en-US" dirty="0" smtClean="0"/>
              <a:t>Computing times assume a 10,000 core </a:t>
            </a:r>
            <a:r>
              <a:rPr lang="en-US" dirty="0" err="1" smtClean="0"/>
              <a:t>Haswell</a:t>
            </a:r>
            <a:r>
              <a:rPr lang="en-US" dirty="0" smtClean="0"/>
              <a:t> farm.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240" cy="1144800"/>
          </a:xfrm>
        </p:spPr>
        <p:txBody>
          <a:bodyPr/>
          <a:lstStyle/>
          <a:p>
            <a:pPr algn="ctr"/>
            <a:r>
              <a:rPr lang="en-US" sz="2400" dirty="0" smtClean="0"/>
              <a:t>Computing Performance Example</a:t>
            </a:r>
            <a:endParaRPr lang="en-US" sz="24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1448989"/>
              </p:ext>
            </p:extLst>
          </p:nvPr>
        </p:nvGraphicFramePr>
        <p:xfrm>
          <a:off x="609600" y="2209800"/>
          <a:ext cx="7848601" cy="37853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0800"/>
                <a:gridCol w="914400"/>
                <a:gridCol w="1066800"/>
                <a:gridCol w="1066800"/>
                <a:gridCol w="990600"/>
                <a:gridCol w="1219201"/>
              </a:tblGrid>
              <a:tr h="375154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Fiscal Year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2015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2016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2017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2018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2019</a:t>
                      </a:r>
                      <a:endParaRPr lang="en-US" sz="1600" dirty="0"/>
                    </a:p>
                  </a:txBody>
                  <a:tcPr/>
                </a:tc>
              </a:tr>
              <a:tr h="375154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Weeks of running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/>
                        <a:t>16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/>
                        <a:t>25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/>
                        <a:t>18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/>
                        <a:t>22</a:t>
                      </a:r>
                      <a:endParaRPr lang="en-US" sz="1600" dirty="0"/>
                    </a:p>
                  </a:txBody>
                  <a:tcPr/>
                </a:tc>
              </a:tr>
              <a:tr h="511959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Trigger Rate (kHz)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/>
                        <a:t>20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/>
                        <a:t>20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/>
                        <a:t>20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/>
                        <a:t>20</a:t>
                      </a:r>
                      <a:endParaRPr lang="en-US" sz="1600" dirty="0"/>
                    </a:p>
                  </a:txBody>
                  <a:tcPr/>
                </a:tc>
              </a:tr>
              <a:tr h="375154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Number of events (billions)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effectLst/>
                          <a:latin typeface="Arial"/>
                        </a:rPr>
                        <a:t>1.2</a:t>
                      </a:r>
                      <a:endParaRPr lang="en-US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effectLst/>
                          <a:latin typeface="Arial"/>
                        </a:rPr>
                        <a:t>97</a:t>
                      </a:r>
                      <a:endParaRPr lang="en-US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effectLst/>
                          <a:latin typeface="Arial"/>
                        </a:rPr>
                        <a:t>151</a:t>
                      </a:r>
                      <a:endParaRPr lang="en-US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effectLst/>
                          <a:latin typeface="Arial"/>
                        </a:rPr>
                        <a:t>109</a:t>
                      </a:r>
                      <a:endParaRPr lang="en-US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effectLst/>
                          <a:latin typeface="Arial"/>
                        </a:rPr>
                        <a:t>133</a:t>
                      </a:r>
                      <a:endParaRPr lang="en-US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647993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Reconstruction</a:t>
                      </a:r>
                      <a:r>
                        <a:rPr lang="en-US" sz="1600" baseline="0" dirty="0" smtClean="0"/>
                        <a:t> time (days)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effectLst/>
                          <a:latin typeface="Arial"/>
                        </a:rPr>
                        <a:t>0.06</a:t>
                      </a:r>
                      <a:endParaRPr lang="en-US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effectLst/>
                          <a:latin typeface="Arial"/>
                        </a:rPr>
                        <a:t>5.1</a:t>
                      </a:r>
                      <a:endParaRPr lang="en-US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effectLst/>
                          <a:latin typeface="Arial"/>
                        </a:rPr>
                        <a:t>8.0</a:t>
                      </a:r>
                      <a:endParaRPr lang="en-US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effectLst/>
                          <a:latin typeface="Arial"/>
                        </a:rPr>
                        <a:t>5.7</a:t>
                      </a:r>
                      <a:endParaRPr lang="en-US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effectLst/>
                          <a:latin typeface="Arial"/>
                        </a:rPr>
                        <a:t>7.0</a:t>
                      </a:r>
                      <a:endParaRPr lang="en-US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647993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Recon.+</a:t>
                      </a:r>
                      <a:r>
                        <a:rPr lang="en-US" sz="1600" dirty="0" err="1" smtClean="0"/>
                        <a:t>Sim</a:t>
                      </a:r>
                      <a:r>
                        <a:rPr lang="en-US" sz="1600" dirty="0" smtClean="0"/>
                        <a:t>.</a:t>
                      </a:r>
                      <a:r>
                        <a:rPr lang="en-US" sz="1600" baseline="0" dirty="0" smtClean="0"/>
                        <a:t> Time (days)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effectLst/>
                          <a:latin typeface="Arial"/>
                        </a:rPr>
                        <a:t>0.6</a:t>
                      </a:r>
                      <a:endParaRPr lang="en-US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effectLst/>
                          <a:latin typeface="Arial"/>
                        </a:rPr>
                        <a:t>50.9</a:t>
                      </a:r>
                      <a:endParaRPr lang="en-US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effectLst/>
                          <a:latin typeface="Arial"/>
                        </a:rPr>
                        <a:t>79.5</a:t>
                      </a:r>
                      <a:endParaRPr lang="en-US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effectLst/>
                          <a:latin typeface="Arial"/>
                        </a:rPr>
                        <a:t>57.2</a:t>
                      </a:r>
                      <a:endParaRPr lang="en-US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effectLst/>
                          <a:latin typeface="Arial"/>
                        </a:rPr>
                        <a:t>70.0</a:t>
                      </a:r>
                      <a:endParaRPr lang="en-US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647993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Total data to tape (PB)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effectLst/>
                          <a:latin typeface="Arial"/>
                        </a:rPr>
                        <a:t>0.05</a:t>
                      </a:r>
                      <a:endParaRPr lang="en-US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effectLst/>
                          <a:latin typeface="Arial"/>
                        </a:rPr>
                        <a:t>4.0</a:t>
                      </a:r>
                      <a:endParaRPr lang="en-US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effectLst/>
                          <a:latin typeface="Arial"/>
                        </a:rPr>
                        <a:t>6.3</a:t>
                      </a:r>
                      <a:endParaRPr lang="en-US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effectLst/>
                          <a:latin typeface="Arial"/>
                        </a:rPr>
                        <a:t>4.5</a:t>
                      </a:r>
                      <a:endParaRPr lang="en-US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effectLst/>
                          <a:latin typeface="Arial"/>
                        </a:rPr>
                        <a:t>5.6</a:t>
                      </a:r>
                      <a:endParaRPr lang="en-US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Hall D Offline Software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0BF23-8F3E-48A3-A27D-1D417198873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529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CustomShape 1"/>
          <p:cNvSpPr/>
          <p:nvPr/>
        </p:nvSpPr>
        <p:spPr>
          <a:xfrm>
            <a:off x="438150" y="232590"/>
            <a:ext cx="8228880" cy="807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3600" strike="noStrike" dirty="0">
                <a:solidFill>
                  <a:srgbClr val="000000"/>
                </a:solidFill>
                <a:latin typeface="Calibri"/>
              </a:rPr>
              <a:t>Computing </a:t>
            </a:r>
            <a:r>
              <a:rPr lang="en-US" sz="3600" strike="noStrike" dirty="0" smtClean="0">
                <a:solidFill>
                  <a:srgbClr val="000000"/>
                </a:solidFill>
                <a:latin typeface="Calibri"/>
              </a:rPr>
              <a:t>Requirements Discussion</a:t>
            </a:r>
            <a:endParaRPr sz="3600" dirty="0"/>
          </a:p>
        </p:txBody>
      </p:sp>
      <p:sp>
        <p:nvSpPr>
          <p:cNvPr id="77" name="CustomShape 2"/>
          <p:cNvSpPr/>
          <p:nvPr/>
        </p:nvSpPr>
        <p:spPr>
          <a:xfrm>
            <a:off x="453390" y="1039950"/>
            <a:ext cx="8228880" cy="52846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strike="noStrike" dirty="0">
                <a:solidFill>
                  <a:srgbClr val="000000"/>
                </a:solidFill>
                <a:latin typeface="Calibri"/>
              </a:rPr>
              <a:t>Estimate of cores needed reduced by a factor of 3 with new </a:t>
            </a:r>
            <a:r>
              <a:rPr lang="en-US" sz="2400" strike="noStrike" dirty="0" err="1">
                <a:solidFill>
                  <a:srgbClr val="000000"/>
                </a:solidFill>
                <a:latin typeface="Calibri"/>
              </a:rPr>
              <a:t>Haswell</a:t>
            </a:r>
            <a:r>
              <a:rPr lang="en-US" sz="2400" strike="noStrike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chip relative to assumption of last estimate.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Calibri"/>
              </a:rPr>
              <a:t>Running time per year has decreased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Peak of 25 weeks in FY17 vs. 35 </a:t>
            </a:r>
            <a:r>
              <a:rPr lang="en-US" sz="2400" dirty="0" smtClean="0">
                <a:solidFill>
                  <a:srgbClr val="000000"/>
                </a:solidFill>
                <a:latin typeface="Calibri"/>
              </a:rPr>
              <a:t>weeks in last estimate.</a:t>
            </a:r>
            <a:endParaRPr lang="en-US" sz="2400" strike="noStrike" dirty="0" smtClean="0">
              <a:solidFill>
                <a:srgbClr val="000000"/>
              </a:solidFill>
              <a:latin typeface="Calibri"/>
            </a:endParaRP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Calibri"/>
              </a:rPr>
              <a:t>Simulated data creation time has gone up factor of 7 relative to reconstruction since last estimate.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Original estimate suspect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Calibri"/>
              </a:rPr>
              <a:t>E</a:t>
            </a:r>
            <a:r>
              <a:rPr lang="en-US" sz="2400" dirty="0" smtClean="0">
                <a:solidFill>
                  <a:srgbClr val="000000"/>
                </a:solidFill>
                <a:latin typeface="Calibri"/>
              </a:rPr>
              <a:t>xperimental resolution inclusion: much slower now.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Calibri"/>
              </a:rPr>
              <a:t>Improvement likely possible, unimproved number used.</a:t>
            </a:r>
            <a:endParaRPr lang="en-US" sz="2400" strike="noStrike" dirty="0" smtClean="0">
              <a:solidFill>
                <a:srgbClr val="000000"/>
              </a:solidFill>
              <a:latin typeface="Calibri"/>
            </a:endParaRP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Calibri"/>
              </a:rPr>
              <a:t>Commissioning</a:t>
            </a: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 data: event </a:t>
            </a:r>
            <a:r>
              <a:rPr lang="en-US" sz="2400" strike="noStrike" dirty="0">
                <a:solidFill>
                  <a:srgbClr val="000000"/>
                </a:solidFill>
                <a:latin typeface="Calibri"/>
              </a:rPr>
              <a:t>reconstruction rate </a:t>
            </a:r>
            <a:r>
              <a:rPr lang="en-US" sz="2400" dirty="0" smtClean="0">
                <a:solidFill>
                  <a:srgbClr val="000000"/>
                </a:solidFill>
                <a:latin typeface="Calibri"/>
              </a:rPr>
              <a:t>50% better than that on simulated data</a:t>
            </a: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, </a:t>
            </a:r>
            <a:r>
              <a:rPr lang="en-US" sz="2400" strike="noStrike" dirty="0">
                <a:solidFill>
                  <a:srgbClr val="000000"/>
                </a:solidFill>
                <a:latin typeface="Calibri"/>
              </a:rPr>
              <a:t>but</a:t>
            </a: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…</a:t>
            </a:r>
            <a:endParaRPr lang="en-US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strike="noStrike" dirty="0" smtClean="0">
                <a:solidFill>
                  <a:srgbClr val="000000"/>
                </a:solidFill>
                <a:latin typeface="Calibri"/>
              </a:rPr>
              <a:t>“</a:t>
            </a:r>
            <a:r>
              <a:rPr lang="en-US" sz="2000" strike="noStrike" dirty="0">
                <a:solidFill>
                  <a:srgbClr val="000000"/>
                </a:solidFill>
                <a:latin typeface="Calibri"/>
              </a:rPr>
              <a:t>junk” events not accounted for </a:t>
            </a:r>
            <a:r>
              <a:rPr lang="en-US" sz="2000" strike="noStrike" dirty="0" smtClean="0">
                <a:solidFill>
                  <a:srgbClr val="000000"/>
                </a:solidFill>
                <a:latin typeface="Calibri"/>
              </a:rPr>
              <a:t>yet (event </a:t>
            </a:r>
            <a:r>
              <a:rPr lang="en-US" sz="2000" strike="noStrike" dirty="0">
                <a:solidFill>
                  <a:srgbClr val="000000"/>
                </a:solidFill>
                <a:latin typeface="Calibri"/>
              </a:rPr>
              <a:t>fraction, </a:t>
            </a:r>
            <a:r>
              <a:rPr lang="en-US" sz="2000" strike="noStrike" dirty="0" smtClean="0">
                <a:solidFill>
                  <a:srgbClr val="000000"/>
                </a:solidFill>
                <a:latin typeface="Calibri"/>
              </a:rPr>
              <a:t>recon. rate)</a:t>
            </a:r>
            <a:endParaRPr lang="en-US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strike="noStrike" dirty="0" smtClean="0">
                <a:solidFill>
                  <a:srgbClr val="000000"/>
                </a:solidFill>
                <a:latin typeface="Calibri"/>
              </a:rPr>
              <a:t>Beam-spectrum/trigger </a:t>
            </a:r>
            <a:r>
              <a:rPr lang="en-US" sz="2000" strike="noStrike" dirty="0">
                <a:solidFill>
                  <a:srgbClr val="000000"/>
                </a:solidFill>
                <a:latin typeface="Calibri"/>
              </a:rPr>
              <a:t>not realistic </a:t>
            </a:r>
            <a:r>
              <a:rPr lang="en-US" sz="2000" strike="noStrike" dirty="0" smtClean="0">
                <a:solidFill>
                  <a:srgbClr val="000000"/>
                </a:solidFill>
                <a:latin typeface="Calibri"/>
              </a:rPr>
              <a:t>(different center-of-mass energy)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000000"/>
                </a:solidFill>
                <a:latin typeface="Calibri"/>
              </a:rPr>
              <a:t>Code base slightly different (for commissioning geometry, recent improvements)</a:t>
            </a:r>
            <a:endParaRPr sz="2000" dirty="0"/>
          </a:p>
          <a:p>
            <a:pPr>
              <a:lnSpc>
                <a:spcPct val="100000"/>
              </a:lnSpc>
            </a:pPr>
            <a:endParaRPr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Hall D Offline Software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5B08F-0936-4CBC-8AC7-2B4360B88FA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Data Challenges (DCs)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DC1 - December 2012/ January 2013 </a:t>
            </a:r>
          </a:p>
          <a:p>
            <a:pPr lvl="1"/>
            <a:r>
              <a:rPr lang="en-US" dirty="0" smtClean="0"/>
              <a:t>5 billion Events - OSG, JLab, CMU </a:t>
            </a:r>
          </a:p>
          <a:p>
            <a:pPr lvl="1"/>
            <a:r>
              <a:rPr lang="en-US" dirty="0" smtClean="0"/>
              <a:t>1200 Concurrent Jobs at </a:t>
            </a:r>
            <a:r>
              <a:rPr lang="en-US" dirty="0" err="1" smtClean="0"/>
              <a:t>Jlab</a:t>
            </a:r>
            <a:endParaRPr lang="en-US" dirty="0" smtClean="0"/>
          </a:p>
          <a:p>
            <a:pPr lvl="1"/>
            <a:r>
              <a:rPr lang="en-US" dirty="0" smtClean="0"/>
              <a:t>Data produced used to support proposal for </a:t>
            </a:r>
            <a:r>
              <a:rPr lang="en-US" dirty="0" err="1" smtClean="0"/>
              <a:t>GlueX</a:t>
            </a:r>
            <a:r>
              <a:rPr lang="en-US" dirty="0" smtClean="0"/>
              <a:t> Phase IV running</a:t>
            </a:r>
          </a:p>
          <a:p>
            <a:r>
              <a:rPr lang="en-US" dirty="0" smtClean="0"/>
              <a:t>DC2 - March/April 2014 </a:t>
            </a:r>
          </a:p>
          <a:p>
            <a:pPr lvl="1"/>
            <a:r>
              <a:rPr lang="en-US" dirty="0" smtClean="0"/>
              <a:t>10 billion events with EM backgrounds included - OSG, JLab, MIT, CMU, FSU </a:t>
            </a:r>
          </a:p>
          <a:p>
            <a:pPr lvl="1"/>
            <a:r>
              <a:rPr lang="en-US" dirty="0" smtClean="0"/>
              <a:t>4500 Concurrent Jobs at JLab </a:t>
            </a:r>
          </a:p>
          <a:p>
            <a:pPr lvl="1"/>
            <a:r>
              <a:rPr lang="en-US" dirty="0" smtClean="0"/>
              <a:t>11,000 Concurrent Jobs on the OSG</a:t>
            </a:r>
          </a:p>
          <a:p>
            <a:pPr lvl="1"/>
            <a:r>
              <a:rPr lang="en-US" dirty="0" smtClean="0"/>
              <a:t>Well under 0.1% failure rate </a:t>
            </a:r>
          </a:p>
          <a:p>
            <a:r>
              <a:rPr lang="en-US" dirty="0" smtClean="0"/>
              <a:t>DC3 - January/February 2015 </a:t>
            </a:r>
          </a:p>
          <a:p>
            <a:pPr lvl="1"/>
            <a:r>
              <a:rPr lang="en-US" dirty="0" smtClean="0"/>
              <a:t>Read data in raw-event format (EVIO) from tape and produce DST format (REST) files. </a:t>
            </a:r>
          </a:p>
          <a:p>
            <a:pPr lvl="1"/>
            <a:r>
              <a:rPr lang="en-US" dirty="0" smtClean="0"/>
              <a:t>JLab only</a:t>
            </a:r>
          </a:p>
          <a:p>
            <a:pPr lvl="1"/>
            <a:r>
              <a:rPr lang="en-US" dirty="0" smtClean="0"/>
              <a:t>Test throughput from Tape Library</a:t>
            </a:r>
          </a:p>
          <a:p>
            <a:pPr lvl="1"/>
            <a:r>
              <a:rPr lang="en-US" dirty="0" smtClean="0"/>
              <a:t>Run Multi-threaded jobs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5B08F-0936-4CBC-8AC7-2B4360B88FA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Hall D Offline Software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0001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533400"/>
            <a:ext cx="7467600" cy="6101645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5B08F-0936-4CBC-8AC7-2B4360B88FA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Hall D Offline Software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0007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CustomShape 1"/>
          <p:cNvSpPr/>
          <p:nvPr/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4400" strike="noStrike" dirty="0">
                <a:solidFill>
                  <a:srgbClr val="000000"/>
                </a:solidFill>
                <a:latin typeface="Calibri"/>
              </a:rPr>
              <a:t>Offline </a:t>
            </a:r>
            <a:r>
              <a:rPr lang="en-US" sz="4400" strike="noStrike" dirty="0" smtClean="0">
                <a:solidFill>
                  <a:srgbClr val="000000"/>
                </a:solidFill>
                <a:latin typeface="Calibri"/>
              </a:rPr>
              <a:t>Monitoring </a:t>
            </a:r>
            <a:endParaRPr dirty="0"/>
          </a:p>
        </p:txBody>
      </p:sp>
      <p:sp>
        <p:nvSpPr>
          <p:cNvPr id="79" name="CustomShape 2"/>
          <p:cNvSpPr/>
          <p:nvPr/>
        </p:nvSpPr>
        <p:spPr>
          <a:xfrm>
            <a:off x="647340" y="1600200"/>
            <a:ext cx="7848600" cy="4525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strike="noStrike" dirty="0">
                <a:solidFill>
                  <a:srgbClr val="000000"/>
                </a:solidFill>
                <a:latin typeface="Calibri"/>
              </a:rPr>
              <a:t>Weekly reconstruction pass through </a:t>
            </a: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data</a:t>
            </a:r>
            <a:endParaRPr lang="en-US" sz="24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All </a:t>
            </a:r>
            <a:r>
              <a:rPr lang="en-US" sz="2400" strike="noStrike" dirty="0">
                <a:solidFill>
                  <a:srgbClr val="000000"/>
                </a:solidFill>
                <a:latin typeface="Calibri"/>
              </a:rPr>
              <a:t>data as of Friday </a:t>
            </a: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afternoon</a:t>
            </a:r>
            <a:endParaRPr lang="en-US" sz="24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Online </a:t>
            </a:r>
            <a:r>
              <a:rPr lang="en-US" sz="2400" strike="noStrike" dirty="0">
                <a:solidFill>
                  <a:srgbClr val="000000"/>
                </a:solidFill>
                <a:latin typeface="Calibri"/>
              </a:rPr>
              <a:t>monitoring plots </a:t>
            </a: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reproduced</a:t>
            </a:r>
            <a:endParaRPr lang="en-US" sz="24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Full </a:t>
            </a:r>
            <a:r>
              <a:rPr lang="en-US" sz="2400" strike="noStrike" dirty="0">
                <a:solidFill>
                  <a:srgbClr val="000000"/>
                </a:solidFill>
                <a:latin typeface="Calibri"/>
              </a:rPr>
              <a:t>reconstruction with </a:t>
            </a: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updated code and constants</a:t>
            </a:r>
            <a:endParaRPr lang="en-US" sz="24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Skims </a:t>
            </a:r>
            <a:r>
              <a:rPr lang="en-US" sz="2400" strike="noStrike" dirty="0">
                <a:solidFill>
                  <a:srgbClr val="000000"/>
                </a:solidFill>
                <a:latin typeface="Calibri"/>
              </a:rPr>
              <a:t>of raw events done for </a:t>
            </a: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calibration</a:t>
            </a:r>
            <a:endParaRPr lang="en-US" sz="24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DST </a:t>
            </a:r>
            <a:r>
              <a:rPr lang="en-US" sz="2400" strike="noStrike" dirty="0">
                <a:solidFill>
                  <a:srgbClr val="000000"/>
                </a:solidFill>
                <a:latin typeface="Calibri"/>
              </a:rPr>
              <a:t>data produced (REST </a:t>
            </a: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format)</a:t>
            </a:r>
            <a:endParaRPr lang="en-US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Web </a:t>
            </a:r>
            <a:r>
              <a:rPr lang="en-US" sz="2400" strike="noStrike" dirty="0">
                <a:solidFill>
                  <a:srgbClr val="000000"/>
                </a:solidFill>
                <a:latin typeface="Calibri"/>
              </a:rPr>
              <a:t>site for browsing </a:t>
            </a: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results</a:t>
            </a:r>
            <a:endParaRPr lang="en-US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REST </a:t>
            </a:r>
            <a:r>
              <a:rPr lang="en-US" sz="2400" strike="noStrike" dirty="0">
                <a:solidFill>
                  <a:srgbClr val="000000"/>
                </a:solidFill>
                <a:latin typeface="Calibri"/>
              </a:rPr>
              <a:t>data good enough to observe multi-particle final states </a:t>
            </a:r>
            <a:endParaRPr lang="en-US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Continuing </a:t>
            </a:r>
            <a:r>
              <a:rPr lang="en-US" sz="2400" strike="noStrike" dirty="0">
                <a:solidFill>
                  <a:srgbClr val="000000"/>
                </a:solidFill>
                <a:latin typeface="Calibri"/>
              </a:rPr>
              <a:t>on a bi-weekly </a:t>
            </a: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schedule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Calibri"/>
              </a:rPr>
              <a:t>Paul </a:t>
            </a:r>
            <a:r>
              <a:rPr lang="en-US" sz="2400" dirty="0" err="1" smtClean="0">
                <a:solidFill>
                  <a:srgbClr val="000000"/>
                </a:solidFill>
                <a:latin typeface="Calibri"/>
              </a:rPr>
              <a:t>Mattione</a:t>
            </a:r>
            <a:r>
              <a:rPr lang="en-US" sz="2400" dirty="0" smtClean="0">
                <a:solidFill>
                  <a:srgbClr val="000000"/>
                </a:solidFill>
                <a:latin typeface="Calibri"/>
              </a:rPr>
              <a:t> (CMU), Kei Moriya (ASU), Justin Stevens (MIT), Sean Dobbs (NU)</a:t>
            </a:r>
            <a:endParaRPr sz="2400"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endParaRPr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Hall D Offline Software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92409B7-C410-4AB5-B39E-D099CB8799DB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488400"/>
          </a:xfrm>
        </p:spPr>
        <p:txBody>
          <a:bodyPr/>
          <a:lstStyle/>
          <a:p>
            <a:pPr algn="ctr"/>
            <a:r>
              <a:rPr lang="en-US" dirty="0" smtClean="0"/>
              <a:t>Plots for a selected range of runs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838200"/>
            <a:ext cx="6645357" cy="5562600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Hall D Offline Software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92409B7-C410-4AB5-B39E-D099CB8799D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996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40209" y="304800"/>
            <a:ext cx="8229240" cy="504000"/>
          </a:xfrm>
        </p:spPr>
        <p:txBody>
          <a:bodyPr/>
          <a:lstStyle/>
          <a:p>
            <a:pPr algn="ctr"/>
            <a:r>
              <a:rPr lang="en-US" dirty="0" smtClean="0"/>
              <a:t>Plots for a given run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8004" y="838200"/>
            <a:ext cx="6621364" cy="5410200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Hall D Offline Software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92409B7-C410-4AB5-B39E-D099CB8799D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51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412200"/>
          </a:xfrm>
        </p:spPr>
        <p:txBody>
          <a:bodyPr/>
          <a:lstStyle/>
          <a:p>
            <a:pPr algn="ctr"/>
            <a:r>
              <a:rPr lang="en-US" dirty="0" smtClean="0"/>
              <a:t>Quantities as a function of run number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762000"/>
            <a:ext cx="6807881" cy="5562600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Hall D Offline Software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92409B7-C410-4AB5-B39E-D099CB8799D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114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CustomShape 1"/>
          <p:cNvSpPr/>
          <p:nvPr/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4400" strike="noStrike" dirty="0">
                <a:solidFill>
                  <a:srgbClr val="000000"/>
                </a:solidFill>
                <a:latin typeface="Calibri"/>
              </a:rPr>
              <a:t>Calibration </a:t>
            </a:r>
            <a:r>
              <a:rPr lang="en-US" sz="4400" dirty="0" smtClean="0">
                <a:solidFill>
                  <a:srgbClr val="000000"/>
                </a:solidFill>
                <a:latin typeface="Calibri"/>
              </a:rPr>
              <a:t>Working Group</a:t>
            </a:r>
            <a:r>
              <a:rPr lang="en-US" sz="4400" strike="noStrike" dirty="0" smtClean="0">
                <a:solidFill>
                  <a:srgbClr val="000000"/>
                </a:solidFill>
                <a:latin typeface="Calibri"/>
              </a:rPr>
              <a:t> </a:t>
            </a:r>
            <a:endParaRPr dirty="0"/>
          </a:p>
        </p:txBody>
      </p:sp>
      <p:sp>
        <p:nvSpPr>
          <p:cNvPr id="81" name="CustomShape 2"/>
          <p:cNvSpPr/>
          <p:nvPr/>
        </p:nvSpPr>
        <p:spPr>
          <a:xfrm>
            <a:off x="457200" y="1600200"/>
            <a:ext cx="8228880" cy="4525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200" strike="noStrike" dirty="0">
                <a:solidFill>
                  <a:srgbClr val="000000"/>
                </a:solidFill>
                <a:latin typeface="Calibri"/>
              </a:rPr>
              <a:t>Bi-weekly </a:t>
            </a:r>
            <a:r>
              <a:rPr lang="en-US" sz="3200" strike="noStrike" dirty="0" smtClean="0">
                <a:solidFill>
                  <a:srgbClr val="000000"/>
                </a:solidFill>
                <a:latin typeface="Calibri"/>
              </a:rPr>
              <a:t>meetings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strike="noStrike" dirty="0" smtClean="0">
                <a:solidFill>
                  <a:srgbClr val="000000"/>
                </a:solidFill>
                <a:latin typeface="Calibri"/>
              </a:rPr>
              <a:t>chaired </a:t>
            </a:r>
            <a:r>
              <a:rPr lang="en-US" sz="3200" strike="noStrike" dirty="0">
                <a:solidFill>
                  <a:srgbClr val="000000"/>
                </a:solidFill>
                <a:latin typeface="Calibri"/>
              </a:rPr>
              <a:t>by Sean </a:t>
            </a:r>
            <a:r>
              <a:rPr lang="en-US" sz="3200" strike="noStrike" dirty="0" smtClean="0">
                <a:solidFill>
                  <a:srgbClr val="000000"/>
                </a:solidFill>
                <a:latin typeface="Calibri"/>
              </a:rPr>
              <a:t>Dobbs </a:t>
            </a:r>
            <a:r>
              <a:rPr lang="en-US" sz="3200" strike="noStrike" dirty="0">
                <a:solidFill>
                  <a:srgbClr val="000000"/>
                </a:solidFill>
                <a:latin typeface="Calibri"/>
              </a:rPr>
              <a:t>of </a:t>
            </a:r>
            <a:r>
              <a:rPr lang="en-US" sz="3200" strike="noStrike" dirty="0" smtClean="0">
                <a:solidFill>
                  <a:srgbClr val="000000"/>
                </a:solidFill>
                <a:latin typeface="Calibri"/>
              </a:rPr>
              <a:t>Northwestern</a:t>
            </a:r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strike="noStrike" dirty="0" smtClean="0">
                <a:solidFill>
                  <a:srgbClr val="000000"/>
                </a:solidFill>
                <a:latin typeface="Calibri"/>
              </a:rPr>
              <a:t>Preliminary </a:t>
            </a:r>
            <a:r>
              <a:rPr lang="en-US" sz="3200" strike="noStrike" dirty="0">
                <a:solidFill>
                  <a:srgbClr val="000000"/>
                </a:solidFill>
                <a:latin typeface="Calibri"/>
              </a:rPr>
              <a:t>list of constants compiled in advance of run, used to guide </a:t>
            </a:r>
            <a:r>
              <a:rPr lang="en-US" sz="3200" strike="noStrike" dirty="0" smtClean="0">
                <a:solidFill>
                  <a:srgbClr val="000000"/>
                </a:solidFill>
                <a:latin typeface="Calibri"/>
              </a:rPr>
              <a:t>activity</a:t>
            </a:r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strike="noStrike" dirty="0" smtClean="0">
                <a:solidFill>
                  <a:srgbClr val="000000"/>
                </a:solidFill>
                <a:latin typeface="Calibri"/>
              </a:rPr>
              <a:t>Calibration </a:t>
            </a:r>
            <a:r>
              <a:rPr lang="en-US" sz="3200" strike="noStrike" dirty="0">
                <a:solidFill>
                  <a:srgbClr val="000000"/>
                </a:solidFill>
                <a:latin typeface="Calibri"/>
              </a:rPr>
              <a:t>procedures still being </a:t>
            </a:r>
            <a:r>
              <a:rPr lang="en-US" sz="3200" strike="noStrike" dirty="0" smtClean="0">
                <a:solidFill>
                  <a:srgbClr val="000000"/>
                </a:solidFill>
                <a:latin typeface="Calibri"/>
              </a:rPr>
              <a:t>developed</a:t>
            </a:r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strike="noStrike" dirty="0" smtClean="0">
                <a:solidFill>
                  <a:srgbClr val="000000"/>
                </a:solidFill>
                <a:latin typeface="Calibri"/>
              </a:rPr>
              <a:t>Substantial progress:</a:t>
            </a:r>
            <a:endParaRPr lang="en-US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strike="noStrike" dirty="0" smtClean="0">
                <a:solidFill>
                  <a:srgbClr val="000000"/>
                </a:solidFill>
                <a:latin typeface="Calibri"/>
              </a:rPr>
              <a:t>Basic </a:t>
            </a:r>
            <a:r>
              <a:rPr lang="en-US" sz="2800" strike="noStrike" dirty="0">
                <a:solidFill>
                  <a:srgbClr val="000000"/>
                </a:solidFill>
                <a:latin typeface="Calibri"/>
              </a:rPr>
              <a:t>timing </a:t>
            </a:r>
            <a:r>
              <a:rPr lang="en-US" sz="2800" strike="noStrike" dirty="0" smtClean="0">
                <a:solidFill>
                  <a:srgbClr val="000000"/>
                </a:solidFill>
                <a:latin typeface="Calibri"/>
              </a:rPr>
              <a:t>offsets</a:t>
            </a:r>
            <a:endParaRPr lang="en-US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strike="noStrike" dirty="0" smtClean="0">
                <a:solidFill>
                  <a:srgbClr val="000000"/>
                </a:solidFill>
                <a:latin typeface="Calibri"/>
              </a:rPr>
              <a:t>Global </a:t>
            </a:r>
            <a:r>
              <a:rPr lang="en-US" sz="2800" strike="noStrike" dirty="0">
                <a:solidFill>
                  <a:srgbClr val="000000"/>
                </a:solidFill>
                <a:latin typeface="Calibri"/>
              </a:rPr>
              <a:t>energy scale for calorimeters </a:t>
            </a:r>
            <a:r>
              <a:rPr lang="en-US" sz="2800" strike="noStrike" dirty="0" smtClean="0">
                <a:solidFill>
                  <a:srgbClr val="000000"/>
                </a:solidFill>
                <a:latin typeface="Calibri"/>
              </a:rPr>
              <a:t>determined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rgbClr val="000000"/>
                </a:solidFill>
                <a:latin typeface="Calibri"/>
              </a:rPr>
              <a:t>All collaborating institutions involved.</a:t>
            </a:r>
            <a:r>
              <a:rPr lang="en-US" sz="3200" strike="noStrike" dirty="0" smtClean="0">
                <a:solidFill>
                  <a:srgbClr val="000000"/>
                </a:solidFill>
                <a:latin typeface="Calibri"/>
              </a:rPr>
              <a:t> </a:t>
            </a:r>
            <a:endParaRPr sz="32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Hall D Offline Software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92409B7-C410-4AB5-B39E-D099CB8799DB}" type="slidenum">
              <a:rPr lang="en-US" smtClean="0"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CustomShape 1"/>
          <p:cNvSpPr/>
          <p:nvPr/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4400" strike="noStrike">
                <a:solidFill>
                  <a:srgbClr val="000000"/>
                </a:solidFill>
                <a:latin typeface="Calibri"/>
              </a:rPr>
              <a:t>Calibration Database Experience </a:t>
            </a:r>
            <a:endParaRPr/>
          </a:p>
        </p:txBody>
      </p:sp>
      <p:sp>
        <p:nvSpPr>
          <p:cNvPr id="83" name="CustomShape 2"/>
          <p:cNvSpPr/>
          <p:nvPr/>
        </p:nvSpPr>
        <p:spPr>
          <a:xfrm>
            <a:off x="457200" y="1600200"/>
            <a:ext cx="8228880" cy="4525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strike="noStrike" dirty="0">
                <a:solidFill>
                  <a:srgbClr val="000000"/>
                </a:solidFill>
                <a:latin typeface="Calibri"/>
              </a:rPr>
              <a:t>Fully integrated into </a:t>
            </a: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reconstruction</a:t>
            </a: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Near-complete </a:t>
            </a:r>
            <a:r>
              <a:rPr lang="en-US" sz="2400" strike="noStrike" dirty="0">
                <a:solidFill>
                  <a:srgbClr val="000000"/>
                </a:solidFill>
                <a:latin typeface="Calibri"/>
              </a:rPr>
              <a:t>migration of constants into </a:t>
            </a: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database</a:t>
            </a: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All </a:t>
            </a:r>
            <a:r>
              <a:rPr lang="en-US" sz="2400" strike="noStrike" dirty="0">
                <a:solidFill>
                  <a:srgbClr val="000000"/>
                </a:solidFill>
                <a:latin typeface="Calibri"/>
              </a:rPr>
              <a:t>detector groups making contributions (no known rogue </a:t>
            </a: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systems)</a:t>
            </a: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SQLite </a:t>
            </a:r>
            <a:r>
              <a:rPr lang="en-US" sz="2400" strike="noStrike" dirty="0">
                <a:solidFill>
                  <a:srgbClr val="000000"/>
                </a:solidFill>
                <a:latin typeface="Calibri"/>
              </a:rPr>
              <a:t>form of database as alternate to </a:t>
            </a: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MySQL/</a:t>
            </a:r>
            <a:r>
              <a:rPr lang="en-US" sz="2400" strike="noStrike" dirty="0" err="1" smtClean="0">
                <a:solidFill>
                  <a:srgbClr val="000000"/>
                </a:solidFill>
                <a:latin typeface="Calibri"/>
              </a:rPr>
              <a:t>MariaDB</a:t>
            </a:r>
            <a:endParaRPr lang="en-US" sz="2400" strike="noStrike" dirty="0" smtClean="0">
              <a:solidFill>
                <a:srgbClr val="000000"/>
              </a:solidFill>
              <a:latin typeface="Calibri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Complete </a:t>
            </a:r>
            <a:r>
              <a:rPr lang="en-US" sz="2400" strike="noStrike" dirty="0">
                <a:solidFill>
                  <a:srgbClr val="000000"/>
                </a:solidFill>
                <a:latin typeface="Calibri"/>
              </a:rPr>
              <a:t>history and versioning </a:t>
            </a: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support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Solves: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Distribution </a:t>
            </a:r>
            <a:r>
              <a:rPr lang="en-US" sz="2400" strike="noStrike" dirty="0">
                <a:solidFill>
                  <a:srgbClr val="000000"/>
                </a:solidFill>
                <a:latin typeface="Calibri"/>
              </a:rPr>
              <a:t>(remote sites, network-challenged </a:t>
            </a: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computing)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Server </a:t>
            </a:r>
            <a:r>
              <a:rPr lang="en-US" sz="2400" strike="noStrike" dirty="0">
                <a:solidFill>
                  <a:srgbClr val="000000"/>
                </a:solidFill>
                <a:latin typeface="Calibri"/>
              </a:rPr>
              <a:t>contention from farm </a:t>
            </a: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usage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Drawback</a:t>
            </a:r>
            <a:r>
              <a:rPr lang="en-US" sz="2400" strike="noStrike" dirty="0">
                <a:solidFill>
                  <a:srgbClr val="000000"/>
                </a:solidFill>
                <a:latin typeface="Calibri"/>
              </a:rPr>
              <a:t>: no automated back-annotation</a:t>
            </a:r>
            <a:endParaRPr sz="24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Hall D Offline Software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92409B7-C410-4AB5-B39E-D099CB8799DB}" type="slidenum">
              <a:rPr lang="en-US" smtClean="0"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CustomShape 1"/>
          <p:cNvSpPr/>
          <p:nvPr/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4400" strike="noStrike">
                <a:solidFill>
                  <a:srgbClr val="000000"/>
                </a:solidFill>
                <a:latin typeface="Calibri"/>
              </a:rPr>
              <a:t>Data Distribution</a:t>
            </a:r>
            <a:endParaRPr/>
          </a:p>
        </p:txBody>
      </p:sp>
      <p:sp>
        <p:nvSpPr>
          <p:cNvPr id="85" name="CustomShape 2"/>
          <p:cNvSpPr/>
          <p:nvPr/>
        </p:nvSpPr>
        <p:spPr>
          <a:xfrm>
            <a:off x="457200" y="1600200"/>
            <a:ext cx="8228880" cy="4525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200" strike="noStrike" dirty="0">
                <a:solidFill>
                  <a:srgbClr val="000000"/>
                </a:solidFill>
                <a:latin typeface="Calibri"/>
              </a:rPr>
              <a:t>Used OSG SRM to archive DC2 OSG results to JLab Tape </a:t>
            </a:r>
            <a:r>
              <a:rPr lang="en-US" sz="3200" strike="noStrike" dirty="0" smtClean="0">
                <a:solidFill>
                  <a:srgbClr val="000000"/>
                </a:solidFill>
                <a:latin typeface="Calibri"/>
              </a:rPr>
              <a:t>Library</a:t>
            </a: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200" strike="noStrike" dirty="0" smtClean="0">
                <a:solidFill>
                  <a:srgbClr val="000000"/>
                </a:solidFill>
                <a:latin typeface="Calibri"/>
              </a:rPr>
              <a:t>Raw </a:t>
            </a:r>
            <a:r>
              <a:rPr lang="en-US" sz="3200" strike="noStrike" dirty="0">
                <a:solidFill>
                  <a:srgbClr val="000000"/>
                </a:solidFill>
                <a:latin typeface="Calibri"/>
              </a:rPr>
              <a:t>data shipped to CMU using Globus </a:t>
            </a:r>
            <a:r>
              <a:rPr lang="en-US" sz="3200" strike="noStrike" dirty="0" smtClean="0">
                <a:solidFill>
                  <a:srgbClr val="000000"/>
                </a:solidFill>
                <a:latin typeface="Calibri"/>
              </a:rPr>
              <a:t>Online (raw data)</a:t>
            </a: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rgbClr val="000000"/>
                </a:solidFill>
                <a:latin typeface="Calibri"/>
              </a:rPr>
              <a:t>Distribute REST data to outside institutions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Hall D Offline Software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92409B7-C410-4AB5-B39E-D099CB8799DB}" type="slidenum">
              <a:rPr lang="en-US" smtClean="0"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4400" strike="noStrike" smtClean="0">
                <a:solidFill>
                  <a:srgbClr val="000000"/>
                </a:solidFill>
                <a:latin typeface="Calibri"/>
              </a:rPr>
              <a:t>Event-Based Data </a:t>
            </a:r>
            <a:r>
              <a:rPr lang="en-US" sz="4400" strike="noStrike" dirty="0">
                <a:solidFill>
                  <a:srgbClr val="000000"/>
                </a:solidFill>
                <a:latin typeface="Calibri"/>
              </a:rPr>
              <a:t>Management </a:t>
            </a:r>
            <a:endParaRPr dirty="0"/>
          </a:p>
        </p:txBody>
      </p:sp>
      <p:sp>
        <p:nvSpPr>
          <p:cNvPr id="87" name="CustomShape 2"/>
          <p:cNvSpPr/>
          <p:nvPr/>
        </p:nvSpPr>
        <p:spPr>
          <a:xfrm>
            <a:off x="457200" y="1600200"/>
            <a:ext cx="8228880" cy="4525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200" strike="noStrike" dirty="0">
                <a:solidFill>
                  <a:srgbClr val="000000"/>
                </a:solidFill>
                <a:latin typeface="Calibri"/>
              </a:rPr>
              <a:t>Raw data stays on JLab Tape </a:t>
            </a:r>
            <a:r>
              <a:rPr lang="en-US" sz="3200" strike="noStrike" dirty="0" smtClean="0">
                <a:solidFill>
                  <a:srgbClr val="000000"/>
                </a:solidFill>
                <a:latin typeface="Calibri"/>
              </a:rPr>
              <a:t>Library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strike="noStrike" dirty="0" smtClean="0">
                <a:solidFill>
                  <a:srgbClr val="000000"/>
                </a:solidFill>
                <a:latin typeface="Calibri"/>
              </a:rPr>
              <a:t>Reconstructed </a:t>
            </a:r>
            <a:r>
              <a:rPr lang="en-US" sz="3200" strike="noStrike" dirty="0">
                <a:solidFill>
                  <a:srgbClr val="000000"/>
                </a:solidFill>
                <a:latin typeface="Calibri"/>
              </a:rPr>
              <a:t>REST-formatted data </a:t>
            </a:r>
            <a:r>
              <a:rPr lang="en-US" sz="3200" strike="noStrike" dirty="0" smtClean="0">
                <a:solidFill>
                  <a:srgbClr val="000000"/>
                </a:solidFill>
                <a:latin typeface="Calibri"/>
              </a:rPr>
              <a:t>compact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strike="noStrike" dirty="0" smtClean="0">
                <a:solidFill>
                  <a:srgbClr val="000000"/>
                </a:solidFill>
                <a:latin typeface="Calibri"/>
              </a:rPr>
              <a:t>Fall 2014 REST data only  </a:t>
            </a:r>
            <a:r>
              <a:rPr lang="en-US" sz="2800" dirty="0" smtClean="0">
                <a:solidFill>
                  <a:srgbClr val="000000"/>
                </a:solidFill>
                <a:latin typeface="Calibri"/>
              </a:rPr>
              <a:t>113 G</a:t>
            </a:r>
            <a:r>
              <a:rPr lang="en-US" sz="2800" strike="noStrike" dirty="0" smtClean="0">
                <a:solidFill>
                  <a:srgbClr val="000000"/>
                </a:solidFill>
                <a:latin typeface="Calibri"/>
              </a:rPr>
              <a:t>B total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strike="noStrike" dirty="0" smtClean="0">
                <a:solidFill>
                  <a:srgbClr val="000000"/>
                </a:solidFill>
                <a:latin typeface="Calibri"/>
              </a:rPr>
              <a:t>Keep </a:t>
            </a:r>
            <a:r>
              <a:rPr lang="en-US" sz="2800" strike="noStrike" dirty="0">
                <a:solidFill>
                  <a:srgbClr val="000000"/>
                </a:solidFill>
                <a:latin typeface="Calibri"/>
              </a:rPr>
              <a:t>as much as possible disk-resident at </a:t>
            </a:r>
            <a:r>
              <a:rPr lang="en-US" sz="2800" strike="noStrike" dirty="0" smtClean="0">
                <a:solidFill>
                  <a:srgbClr val="000000"/>
                </a:solidFill>
                <a:latin typeface="Calibri"/>
              </a:rPr>
              <a:t>JLab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strike="noStrike" dirty="0" smtClean="0">
                <a:solidFill>
                  <a:srgbClr val="000000"/>
                </a:solidFill>
                <a:latin typeface="Calibri"/>
              </a:rPr>
              <a:t>Distribute </a:t>
            </a:r>
            <a:r>
              <a:rPr lang="en-US" sz="2800" strike="noStrike" dirty="0">
                <a:solidFill>
                  <a:srgbClr val="000000"/>
                </a:solidFill>
                <a:latin typeface="Calibri"/>
              </a:rPr>
              <a:t>most (all?) to collaborating </a:t>
            </a:r>
            <a:r>
              <a:rPr lang="en-US" sz="2800" strike="noStrike" dirty="0" smtClean="0">
                <a:solidFill>
                  <a:srgbClr val="000000"/>
                </a:solidFill>
                <a:latin typeface="Calibri"/>
              </a:rPr>
              <a:t>institutions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strike="noStrike" dirty="0" smtClean="0">
                <a:solidFill>
                  <a:srgbClr val="000000"/>
                </a:solidFill>
                <a:latin typeface="Calibri"/>
              </a:rPr>
              <a:t>Data </a:t>
            </a:r>
            <a:r>
              <a:rPr lang="en-US" sz="3200" strike="noStrike" dirty="0">
                <a:solidFill>
                  <a:srgbClr val="000000"/>
                </a:solidFill>
                <a:latin typeface="Calibri"/>
              </a:rPr>
              <a:t>Catalog/Tracker needs </a:t>
            </a:r>
            <a:r>
              <a:rPr lang="en-US" sz="3200" strike="noStrike" dirty="0" smtClean="0">
                <a:solidFill>
                  <a:srgbClr val="000000"/>
                </a:solidFill>
                <a:latin typeface="Calibri"/>
              </a:rPr>
              <a:t>development</a:t>
            </a:r>
            <a:endParaRPr lang="en-US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strike="noStrike" dirty="0" smtClean="0">
                <a:solidFill>
                  <a:srgbClr val="000000"/>
                </a:solidFill>
                <a:latin typeface="Calibri"/>
              </a:rPr>
              <a:t>Existing package?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strike="noStrike" dirty="0" smtClean="0">
                <a:solidFill>
                  <a:srgbClr val="000000"/>
                </a:solidFill>
                <a:latin typeface="Calibri"/>
              </a:rPr>
              <a:t>Develop one?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rgbClr val="000000"/>
                </a:solidFill>
                <a:latin typeface="Calibri"/>
              </a:rPr>
              <a:t>Dependence on details of how data distributed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Hall D Offline Software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92409B7-C410-4AB5-B39E-D099CB8799DB}" type="slidenum">
              <a:rPr lang="en-US" smtClean="0"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CustomShape 1"/>
          <p:cNvSpPr/>
          <p:nvPr/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4400" strike="noStrike">
                <a:solidFill>
                  <a:srgbClr val="000000"/>
                </a:solidFill>
                <a:latin typeface="Calibri"/>
              </a:rPr>
              <a:t>Online Conditions Database</a:t>
            </a:r>
            <a:endParaRPr/>
          </a:p>
        </p:txBody>
      </p:sp>
      <p:sp>
        <p:nvSpPr>
          <p:cNvPr id="89" name="CustomShape 2"/>
          <p:cNvSpPr/>
          <p:nvPr/>
        </p:nvSpPr>
        <p:spPr>
          <a:xfrm>
            <a:off x="457200" y="1600200"/>
            <a:ext cx="8228880" cy="4525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200" strike="noStrike" dirty="0">
                <a:solidFill>
                  <a:srgbClr val="000000"/>
                </a:solidFill>
                <a:latin typeface="Calibri"/>
              </a:rPr>
              <a:t>Database to store online run conditions, e. g., magnet current settings, configuration files, </a:t>
            </a:r>
            <a:r>
              <a:rPr lang="en-US" sz="3200" strike="noStrike" dirty="0" smtClean="0">
                <a:solidFill>
                  <a:srgbClr val="000000"/>
                </a:solidFill>
                <a:latin typeface="Calibri"/>
              </a:rPr>
              <a:t>etc.</a:t>
            </a: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200" strike="noStrike" dirty="0" smtClean="0">
                <a:solidFill>
                  <a:srgbClr val="000000"/>
                </a:solidFill>
                <a:latin typeface="Calibri"/>
              </a:rPr>
              <a:t>Two </a:t>
            </a:r>
            <a:r>
              <a:rPr lang="en-US" sz="3200" strike="noStrike" dirty="0">
                <a:solidFill>
                  <a:srgbClr val="000000"/>
                </a:solidFill>
                <a:latin typeface="Calibri"/>
              </a:rPr>
              <a:t>were </a:t>
            </a:r>
            <a:r>
              <a:rPr lang="en-US" sz="3200" strike="noStrike" dirty="0" smtClean="0">
                <a:solidFill>
                  <a:srgbClr val="000000"/>
                </a:solidFill>
                <a:latin typeface="Calibri"/>
              </a:rPr>
              <a:t>deployed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Calibri"/>
              </a:rPr>
              <a:t>O</a:t>
            </a:r>
            <a:r>
              <a:rPr lang="en-US" sz="2800" strike="noStrike" dirty="0" smtClean="0">
                <a:solidFill>
                  <a:srgbClr val="000000"/>
                </a:solidFill>
                <a:latin typeface="Calibri"/>
              </a:rPr>
              <a:t>ne </a:t>
            </a:r>
            <a:r>
              <a:rPr lang="en-US" sz="2800" strike="noStrike" dirty="0">
                <a:solidFill>
                  <a:srgbClr val="000000"/>
                </a:solidFill>
                <a:latin typeface="Calibri"/>
              </a:rPr>
              <a:t>looks great (API, </a:t>
            </a:r>
            <a:r>
              <a:rPr lang="en-US" sz="2800" dirty="0" smtClean="0">
                <a:solidFill>
                  <a:srgbClr val="000000"/>
                </a:solidFill>
                <a:latin typeface="Calibri"/>
              </a:rPr>
              <a:t>modern</a:t>
            </a:r>
            <a:r>
              <a:rPr lang="en-US" sz="2800" strike="noStrike" dirty="0" smtClean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800" strike="noStrike" dirty="0">
                <a:solidFill>
                  <a:srgbClr val="000000"/>
                </a:solidFill>
                <a:latin typeface="Calibri"/>
              </a:rPr>
              <a:t>web </a:t>
            </a:r>
            <a:r>
              <a:rPr lang="en-US" sz="2800" strike="noStrike" dirty="0" smtClean="0">
                <a:solidFill>
                  <a:srgbClr val="000000"/>
                </a:solidFill>
                <a:latin typeface="Calibri"/>
              </a:rPr>
              <a:t>interface)</a:t>
            </a:r>
            <a:endParaRPr lang="en-US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Calibri"/>
              </a:rPr>
              <a:t>O</a:t>
            </a:r>
            <a:r>
              <a:rPr lang="en-US" sz="2800" strike="noStrike" dirty="0" smtClean="0">
                <a:solidFill>
                  <a:srgbClr val="000000"/>
                </a:solidFill>
                <a:latin typeface="Calibri"/>
              </a:rPr>
              <a:t>ne </a:t>
            </a:r>
            <a:r>
              <a:rPr lang="en-US" sz="2800" strike="noStrike" dirty="0">
                <a:solidFill>
                  <a:srgbClr val="000000"/>
                </a:solidFill>
                <a:latin typeface="Calibri"/>
              </a:rPr>
              <a:t>was useful (hand work required, HTML-base web interface, </a:t>
            </a:r>
            <a:r>
              <a:rPr lang="en-US" sz="2800" strike="noStrike" dirty="0" smtClean="0">
                <a:solidFill>
                  <a:srgbClr val="000000"/>
                </a:solidFill>
                <a:latin typeface="Calibri"/>
              </a:rPr>
              <a:t>CSS-free)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strike="noStrike" dirty="0" smtClean="0">
                <a:solidFill>
                  <a:srgbClr val="000000"/>
                </a:solidFill>
                <a:latin typeface="Calibri"/>
              </a:rPr>
              <a:t>Effort </a:t>
            </a:r>
            <a:r>
              <a:rPr lang="en-US" sz="3200" strike="noStrike" dirty="0">
                <a:solidFill>
                  <a:srgbClr val="000000"/>
                </a:solidFill>
                <a:latin typeface="Calibri"/>
              </a:rPr>
              <a:t>underway to consolidate and expand.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Hall D Offline Software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92409B7-C410-4AB5-B39E-D099CB8799DB}" type="slidenum">
              <a:rPr lang="en-US" smtClean="0"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dirty="0" smtClean="0"/>
              <a:t>Things To Do</a:t>
            </a:r>
            <a:endParaRPr lang="en-US" sz="4000" dirty="0"/>
          </a:p>
        </p:txBody>
      </p:sp>
      <p:sp>
        <p:nvSpPr>
          <p:cNvPr id="6" name="Rectangle 5"/>
          <p:cNvSpPr/>
          <p:nvPr/>
        </p:nvSpPr>
        <p:spPr>
          <a:xfrm>
            <a:off x="838200" y="1828800"/>
            <a:ext cx="762000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Real data exposed areas requiring further </a:t>
            </a:r>
            <a:r>
              <a:rPr lang="en-US" sz="2000" dirty="0" smtClean="0"/>
              <a:t>work: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Online </a:t>
            </a:r>
            <a:r>
              <a:rPr lang="en-US" sz="2000" dirty="0"/>
              <a:t>Conditions </a:t>
            </a:r>
            <a:r>
              <a:rPr lang="en-US" sz="2000" dirty="0" smtClean="0"/>
              <a:t>Database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Data Catalog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Version Management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Made branch to deal with non-standard </a:t>
            </a:r>
            <a:r>
              <a:rPr lang="en-US" sz="2000" dirty="0"/>
              <a:t>detector </a:t>
            </a:r>
            <a:r>
              <a:rPr lang="en-US" sz="2000" dirty="0" smtClean="0"/>
              <a:t>configuration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branch-to-trunk </a:t>
            </a:r>
            <a:r>
              <a:rPr lang="en-US" sz="2000" dirty="0"/>
              <a:t>merge </a:t>
            </a:r>
            <a:r>
              <a:rPr lang="en-US" sz="2000" dirty="0" smtClean="0"/>
              <a:t>problematic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Geant4: need to pick up the pace of development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Still need profiling discipline!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Simulation speed has decayed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Code </a:t>
            </a:r>
            <a:r>
              <a:rPr lang="en-US" sz="2000" dirty="0"/>
              <a:t>review system needs design and </a:t>
            </a:r>
            <a:r>
              <a:rPr lang="en-US" sz="2000" dirty="0" smtClean="0"/>
              <a:t>implementation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Size </a:t>
            </a:r>
            <a:r>
              <a:rPr lang="en-US" sz="2000" dirty="0"/>
              <a:t>of collaboration makes this a </a:t>
            </a:r>
            <a:r>
              <a:rPr lang="en-US" sz="2000" dirty="0" smtClean="0"/>
              <a:t>challenge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Never-ending data challenge never got started</a:t>
            </a:r>
            <a:endParaRPr lang="en-US" sz="20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Hall D Offline Software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0BF23-8F3E-48A3-A27D-1D417198873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507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CustomShape 1"/>
          <p:cNvSpPr/>
          <p:nvPr/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4400" strike="noStrike">
                <a:solidFill>
                  <a:srgbClr val="000000"/>
                </a:solidFill>
                <a:latin typeface="Calibri"/>
              </a:rPr>
              <a:t>Summary</a:t>
            </a:r>
            <a:endParaRPr/>
          </a:p>
        </p:txBody>
      </p:sp>
      <p:sp>
        <p:nvSpPr>
          <p:cNvPr id="91" name="CustomShape 2"/>
          <p:cNvSpPr/>
          <p:nvPr/>
        </p:nvSpPr>
        <p:spPr>
          <a:xfrm>
            <a:off x="457200" y="1600200"/>
            <a:ext cx="8228880" cy="4525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Software </a:t>
            </a:r>
            <a:r>
              <a:rPr lang="en-US" sz="2400" strike="noStrike" dirty="0">
                <a:solidFill>
                  <a:srgbClr val="000000"/>
                </a:solidFill>
                <a:latin typeface="Calibri"/>
              </a:rPr>
              <a:t>performed all critical tasks needed to support detector commissioning and to see physics </a:t>
            </a: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signals</a:t>
            </a:r>
            <a:r>
              <a:rPr lang="en-US" sz="2400" dirty="0" smtClean="0">
                <a:solidFill>
                  <a:srgbClr val="000000"/>
                </a:solidFill>
                <a:latin typeface="Calibri"/>
              </a:rPr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Calibri"/>
              </a:rPr>
              <a:t>The </a:t>
            </a:r>
            <a:r>
              <a:rPr lang="en-US" sz="2400" dirty="0">
                <a:solidFill>
                  <a:srgbClr val="000000"/>
                </a:solidFill>
                <a:latin typeface="Calibri"/>
              </a:rPr>
              <a:t>collaboration feels that we reached a number of milestones that we did not expect to see until the April 2015 run</a:t>
            </a:r>
            <a:r>
              <a:rPr lang="en-US" sz="2400" dirty="0" smtClean="0">
                <a:solidFill>
                  <a:srgbClr val="000000"/>
                </a:solidFill>
                <a:latin typeface="Calibri"/>
              </a:rPr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Calibri"/>
              </a:rPr>
              <a:t>In turn, schedule for development of some facilities needs to be advanced.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Calibri"/>
              </a:rPr>
              <a:t>Most basic tasks lie ahead: calibrations, monitoring, reconstruction Q/A.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Calibri"/>
              </a:rPr>
              <a:t>Software infrastructure to support these activities largely in place.</a:t>
            </a:r>
            <a:endParaRPr lang="en-US" sz="2400" dirty="0"/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sz="2400" strike="noStrike" dirty="0" smtClean="0">
              <a:solidFill>
                <a:srgbClr val="000000"/>
              </a:solidFill>
              <a:latin typeface="Calibri"/>
            </a:endParaRP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sz="2400" strike="noStrike" dirty="0" smtClean="0">
              <a:solidFill>
                <a:srgbClr val="000000"/>
              </a:solidFill>
              <a:latin typeface="Calibri"/>
            </a:endParaRP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Hall D Offline Software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92409B7-C410-4AB5-B39E-D099CB8799DB}" type="slidenum">
              <a:rPr lang="en-US" smtClean="0"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409</TotalTime>
  <Words>1054</Words>
  <Application>Microsoft Office PowerPoint</Application>
  <PresentationFormat>On-screen Show (4:3)</PresentationFormat>
  <Paragraphs>236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Office Theme</vt:lpstr>
      <vt:lpstr>Office Theme</vt:lpstr>
      <vt:lpstr>1_Office Theme</vt:lpstr>
      <vt:lpstr>PowerPoint Presentation</vt:lpstr>
      <vt:lpstr>High-Level Software Packages</vt:lpstr>
      <vt:lpstr>Low-Level Software Packages</vt:lpstr>
      <vt:lpstr>Computing Performance Example</vt:lpstr>
      <vt:lpstr>PowerPoint Presentation</vt:lpstr>
      <vt:lpstr>Data Challenges (DCs)</vt:lpstr>
      <vt:lpstr>PowerPoint Presentation</vt:lpstr>
      <vt:lpstr>PowerPoint Presentation</vt:lpstr>
      <vt:lpstr>Plots for a selected range of runs</vt:lpstr>
      <vt:lpstr>Plots for a given run</vt:lpstr>
      <vt:lpstr>Quantities as a function of run number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Things To Do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Mark Ito</dc:creator>
  <cp:lastModifiedBy>Mark Ito</cp:lastModifiedBy>
  <cp:revision>38</cp:revision>
  <dcterms:modified xsi:type="dcterms:W3CDTF">2015-02-06T16:39:24Z</dcterms:modified>
</cp:coreProperties>
</file>