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20D5F-379B-46F4-8A04-013EC32F22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B08F-0936-4CBC-8AC7-2B4360B88F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Hall-D/</a:t>
            </a:r>
            <a:r>
              <a:rPr lang="en-US" dirty="0" err="1" smtClean="0"/>
              <a:t>GlueX</a:t>
            </a:r>
            <a:r>
              <a:rPr lang="en-US" dirty="0" smtClean="0"/>
              <a:t> Software Status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12 GeV Software Review III</a:t>
            </a:r>
          </a:p>
          <a:p>
            <a:r>
              <a:rPr lang="en-US" dirty="0" smtClean="0"/>
              <a:t>February 11[?], 2015</a:t>
            </a:r>
          </a:p>
          <a:p>
            <a:r>
              <a:rPr lang="en-US" dirty="0" smtClean="0"/>
              <a:t>Mark Ito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Challenges (DCs)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DC1 - December 2012/ January 2013 </a:t>
            </a:r>
          </a:p>
          <a:p>
            <a:pPr lvl="1"/>
            <a:r>
              <a:rPr lang="en-US" dirty="0" smtClean="0"/>
              <a:t>5 billion Events - OSG, JLab, CMU </a:t>
            </a:r>
          </a:p>
          <a:p>
            <a:pPr lvl="1"/>
            <a:r>
              <a:rPr lang="en-US" dirty="0" smtClean="0"/>
              <a:t>1200 Concurrent Jobs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Data produced used to support proposal for </a:t>
            </a:r>
            <a:r>
              <a:rPr lang="en-US" dirty="0" err="1" smtClean="0"/>
              <a:t>GlueX</a:t>
            </a:r>
            <a:r>
              <a:rPr lang="en-US" dirty="0" smtClean="0"/>
              <a:t> Phase IV running</a:t>
            </a:r>
          </a:p>
          <a:p>
            <a:r>
              <a:rPr lang="en-US" dirty="0" smtClean="0"/>
              <a:t>DC2 - March/April 2014 </a:t>
            </a:r>
          </a:p>
          <a:p>
            <a:pPr lvl="1"/>
            <a:r>
              <a:rPr lang="en-US" dirty="0" smtClean="0"/>
              <a:t>10 billion events with EM backgrounds included - OSG, JLab, MIT, CMU, FSU </a:t>
            </a:r>
          </a:p>
          <a:p>
            <a:pPr lvl="1"/>
            <a:r>
              <a:rPr lang="en-US" dirty="0" smtClean="0"/>
              <a:t>4500 Concurrent Jobs at JLab </a:t>
            </a:r>
          </a:p>
          <a:p>
            <a:pPr lvl="1"/>
            <a:r>
              <a:rPr lang="en-US" dirty="0" smtClean="0"/>
              <a:t>11,000 Concurrent Jobs on the OSG</a:t>
            </a:r>
          </a:p>
          <a:p>
            <a:pPr lvl="1"/>
            <a:r>
              <a:rPr lang="en-US" dirty="0" smtClean="0"/>
              <a:t>Well under 0.1% failure rate </a:t>
            </a:r>
          </a:p>
          <a:p>
            <a:r>
              <a:rPr lang="en-US" dirty="0" smtClean="0"/>
              <a:t>DC3 - January/February 2015 </a:t>
            </a:r>
          </a:p>
          <a:p>
            <a:pPr lvl="1"/>
            <a:r>
              <a:rPr lang="en-US" dirty="0" smtClean="0"/>
              <a:t>Read data in raw-event format (EVIO) from tape and produce DST format (REST) files. </a:t>
            </a:r>
          </a:p>
          <a:p>
            <a:pPr lvl="1"/>
            <a:r>
              <a:rPr lang="en-US" dirty="0" smtClean="0"/>
              <a:t>JLab only</a:t>
            </a:r>
          </a:p>
          <a:p>
            <a:pPr lvl="1"/>
            <a:r>
              <a:rPr lang="en-US" dirty="0" smtClean="0"/>
              <a:t>Test throughput from Tape Library</a:t>
            </a:r>
          </a:p>
          <a:p>
            <a:pPr lvl="1"/>
            <a:r>
              <a:rPr lang="en-US" dirty="0" smtClean="0"/>
              <a:t>Run Multi-threaded jobs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Acquisition Performance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Fall 2014 Commissioning Run (see David’s Talk)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Exceeded the 300MB/s transfer to tape bandwidth of experiment. </a:t>
            </a:r>
          </a:p>
          <a:p>
            <a:pPr lvl="1"/>
            <a:r>
              <a:rPr lang="en-US" dirty="0" smtClean="0"/>
              <a:t>~500 million events. </a:t>
            </a:r>
          </a:p>
          <a:p>
            <a:pPr lvl="1"/>
            <a:r>
              <a:rPr lang="en-US" dirty="0" smtClean="0"/>
              <a:t>7000 files, 120TB of data </a:t>
            </a:r>
          </a:p>
          <a:p>
            <a:r>
              <a:rPr lang="en-US" dirty="0" smtClean="0"/>
              <a:t>Most data were taken in full pulse mode of the Flash ADCs </a:t>
            </a:r>
          </a:p>
          <a:p>
            <a:pPr lvl="1"/>
            <a:r>
              <a:rPr lang="en-US" dirty="0" smtClean="0"/>
              <a:t>Need to get final processing algorithms on the FPGAs in the FADCs </a:t>
            </a:r>
          </a:p>
          <a:p>
            <a:pPr lvl="1"/>
            <a:r>
              <a:rPr lang="en-US" dirty="0" smtClean="0"/>
              <a:t>Need to clean raw data of massive unused headers. </a:t>
            </a:r>
          </a:p>
          <a:p>
            <a:r>
              <a:rPr lang="en-US" dirty="0" smtClean="0"/>
              <a:t>Event Rates of 2KHz for full experiment, much higher for individual components. </a:t>
            </a:r>
          </a:p>
          <a:p>
            <a:pPr lvl="1"/>
            <a:r>
              <a:rPr lang="en-US" dirty="0" smtClean="0"/>
              <a:t>Need to move to block mode. </a:t>
            </a:r>
          </a:p>
          <a:p>
            <a:pPr lvl="1"/>
            <a:r>
              <a:rPr lang="en-US" dirty="0" smtClean="0"/>
              <a:t>Need to move to FPGA processing to compress data. </a:t>
            </a:r>
          </a:p>
          <a:p>
            <a:r>
              <a:rPr lang="en-US" dirty="0" smtClean="0"/>
              <a:t>Full DAQ chain to local raid disk, transfer to tape, and automatic processing from tape. </a:t>
            </a:r>
          </a:p>
          <a:p>
            <a:r>
              <a:rPr lang="en-US" dirty="0" smtClean="0"/>
              <a:t>Robustness issues with the system </a:t>
            </a:r>
          </a:p>
          <a:p>
            <a:pPr lvl="1"/>
            <a:r>
              <a:rPr lang="en-US" dirty="0" smtClean="0"/>
              <a:t>Handle corrupted </a:t>
            </a:r>
            <a:r>
              <a:rPr lang="en-US" dirty="0" err="1" smtClean="0"/>
              <a:t>evio</a:t>
            </a:r>
            <a:r>
              <a:rPr lang="en-US" dirty="0" smtClean="0"/>
              <a:t> data </a:t>
            </a:r>
          </a:p>
          <a:p>
            <a:pPr lvl="1"/>
            <a:r>
              <a:rPr lang="en-US" dirty="0" smtClean="0"/>
              <a:t>Problems with some FADCs getting out of sync.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Computing Model and Requirements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Estimate of cores needed reduced by a factor of 3[?] with new </a:t>
            </a:r>
            <a:r>
              <a:rPr lang="en-US" dirty="0" err="1" smtClean="0"/>
              <a:t>Haswell</a:t>
            </a:r>
            <a:r>
              <a:rPr lang="en-US" dirty="0" smtClean="0"/>
              <a:t> chip</a:t>
            </a:r>
          </a:p>
          <a:p>
            <a:r>
              <a:rPr lang="en-US" dirty="0" smtClean="0"/>
              <a:t>Real data tests show single-core event reconstruction rate of [?], a factor of [?] compared to basis of original estimate, but…</a:t>
            </a:r>
          </a:p>
          <a:p>
            <a:pPr lvl="1"/>
            <a:r>
              <a:rPr lang="en-US" dirty="0" smtClean="0"/>
              <a:t>“junk” events not accounted for (event fraction, reconstruction rate)</a:t>
            </a:r>
          </a:p>
          <a:p>
            <a:pPr lvl="1"/>
            <a:r>
              <a:rPr lang="en-US" dirty="0" smtClean="0"/>
              <a:t>Photon beam spectrum not realistic (</a:t>
            </a:r>
            <a:r>
              <a:rPr lang="en-US" dirty="0" err="1" smtClean="0"/>
              <a:t>bremstsrahlung</a:t>
            </a:r>
            <a:r>
              <a:rPr lang="en-US" dirty="0" smtClean="0"/>
              <a:t> vs. coherent </a:t>
            </a:r>
            <a:r>
              <a:rPr lang="en-US" dirty="0" err="1" smtClean="0"/>
              <a:t>bremstrahlung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Realistic event size? (waveform data, header words)</a:t>
            </a:r>
            <a:endParaRPr lang="en-US" dirty="0"/>
          </a:p>
          <a:p>
            <a:r>
              <a:rPr lang="en-US" dirty="0" smtClean="0"/>
              <a:t>Realistic event rate? (trigger far from final)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Offline monitoring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Weekly reconstruction pass through data</a:t>
            </a:r>
          </a:p>
          <a:p>
            <a:pPr lvl="1"/>
            <a:r>
              <a:rPr lang="en-US" dirty="0" smtClean="0"/>
              <a:t>All data as of Friday afternoon</a:t>
            </a:r>
          </a:p>
          <a:p>
            <a:pPr lvl="1"/>
            <a:r>
              <a:rPr lang="en-US" dirty="0" smtClean="0"/>
              <a:t>Online monitoring plots reproduced</a:t>
            </a:r>
          </a:p>
          <a:p>
            <a:pPr lvl="1"/>
            <a:r>
              <a:rPr lang="en-US" dirty="0" smtClean="0"/>
              <a:t>Full reconstruction with updated reconstruction code, constants</a:t>
            </a:r>
          </a:p>
          <a:p>
            <a:pPr lvl="1"/>
            <a:r>
              <a:rPr lang="en-US" dirty="0" smtClean="0"/>
              <a:t>Skims of raw events done for calibration</a:t>
            </a:r>
          </a:p>
          <a:p>
            <a:pPr lvl="1"/>
            <a:r>
              <a:rPr lang="en-US" dirty="0" smtClean="0"/>
              <a:t>DST data produced (REST format)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Web site for browsing results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REST </a:t>
            </a:r>
            <a:r>
              <a:rPr lang="en-US" dirty="0"/>
              <a:t>data good enough to observe multi-particle final states (omega to pi+pi-pi0 with kinematic fits</a:t>
            </a:r>
            <a:r>
              <a:rPr lang="en-US" dirty="0" smtClean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Continuing on a bi-weekly schedule 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alibration </a:t>
            </a:r>
            <a:r>
              <a:rPr lang="en-US" dirty="0"/>
              <a:t>C</a:t>
            </a:r>
            <a:r>
              <a:rPr lang="en-US" dirty="0" smtClean="0"/>
              <a:t>ommittee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</a:t>
            </a:r>
            <a:r>
              <a:rPr lang="en-US" dirty="0" smtClean="0"/>
              <a:t>i-weekly meetings, chaired by Sean Dobbs of Northwestern</a:t>
            </a:r>
          </a:p>
          <a:p>
            <a:r>
              <a:rPr lang="en-US" dirty="0"/>
              <a:t>P</a:t>
            </a:r>
            <a:r>
              <a:rPr lang="en-US" dirty="0" smtClean="0"/>
              <a:t>reliminary list of constants compiled in advance of run, used to guide activity</a:t>
            </a:r>
          </a:p>
          <a:p>
            <a:r>
              <a:rPr lang="en-US" dirty="0"/>
              <a:t>C</a:t>
            </a:r>
            <a:r>
              <a:rPr lang="en-US" dirty="0" smtClean="0"/>
              <a:t>alibration procedures still being developed</a:t>
            </a:r>
          </a:p>
          <a:p>
            <a:r>
              <a:rPr lang="en-US" dirty="0" smtClean="0"/>
              <a:t>Some progress:</a:t>
            </a:r>
          </a:p>
          <a:p>
            <a:pPr lvl="1"/>
            <a:r>
              <a:rPr lang="en-US" dirty="0" smtClean="0"/>
              <a:t>Basic timing offsets</a:t>
            </a:r>
          </a:p>
          <a:p>
            <a:pPr lvl="1"/>
            <a:r>
              <a:rPr lang="en-US" dirty="0" smtClean="0"/>
              <a:t>Global energy scale for calorimeters determined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Database Experience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Fully integrated into reconstruction</a:t>
            </a:r>
          </a:p>
          <a:p>
            <a:r>
              <a:rPr lang="en-US" dirty="0" smtClean="0"/>
              <a:t>Near-complete migration of constants into database</a:t>
            </a:r>
          </a:p>
          <a:p>
            <a:r>
              <a:rPr lang="en-US" dirty="0" smtClean="0"/>
              <a:t>All detector groups making contributions (no known rogue systems)</a:t>
            </a:r>
          </a:p>
          <a:p>
            <a:r>
              <a:rPr lang="en-US" dirty="0" smtClean="0"/>
              <a:t>SQLite form of database as alternate to MySQL/</a:t>
            </a:r>
            <a:r>
              <a:rPr lang="en-US" dirty="0" err="1" smtClean="0"/>
              <a:t>MariaDB</a:t>
            </a:r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omplete history and versioning support</a:t>
            </a:r>
          </a:p>
          <a:p>
            <a:pPr lvl="1"/>
            <a:r>
              <a:rPr lang="en-US" dirty="0" smtClean="0"/>
              <a:t>Solves:</a:t>
            </a:r>
          </a:p>
          <a:p>
            <a:pPr lvl="2"/>
            <a:r>
              <a:rPr lang="en-US" dirty="0" smtClean="0"/>
              <a:t>Distribution (remote sites, network-challenged computing)</a:t>
            </a:r>
          </a:p>
          <a:p>
            <a:pPr lvl="2"/>
            <a:r>
              <a:rPr lang="en-US" dirty="0" smtClean="0"/>
              <a:t>Server contention from farm usage</a:t>
            </a:r>
          </a:p>
          <a:p>
            <a:pPr lvl="1"/>
            <a:r>
              <a:rPr lang="en-US" dirty="0" smtClean="0"/>
              <a:t>Drawback: no automated back-annotation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results (see Curtis’s talk)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 identification in the FCAL. </a:t>
            </a:r>
          </a:p>
          <a:p>
            <a:r>
              <a:rPr lang="en-US" dirty="0" smtClean="0"/>
              <a:t>pi0 peak </a:t>
            </a:r>
          </a:p>
          <a:p>
            <a:r>
              <a:rPr lang="en-US" dirty="0" smtClean="0"/>
              <a:t>proton id with </a:t>
            </a:r>
            <a:r>
              <a:rPr lang="en-US" dirty="0" err="1" smtClean="0"/>
              <a:t>tof</a:t>
            </a:r>
            <a:r>
              <a:rPr lang="en-US" dirty="0" smtClean="0"/>
              <a:t> </a:t>
            </a:r>
          </a:p>
          <a:p>
            <a:r>
              <a:rPr lang="en-US" dirty="0" smtClean="0"/>
              <a:t>proton id with </a:t>
            </a:r>
            <a:r>
              <a:rPr lang="en-US" dirty="0" err="1" smtClean="0"/>
              <a:t>dE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</a:t>
            </a:r>
          </a:p>
          <a:p>
            <a:r>
              <a:rPr lang="en-US" dirty="0" smtClean="0"/>
              <a:t>rho meson in pi+ pi- </a:t>
            </a:r>
          </a:p>
          <a:p>
            <a:r>
              <a:rPr lang="en-US" dirty="0" smtClean="0"/>
              <a:t>omega meson in pi+ pi- pi0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ata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OSG SRM to archive DC2 OSG results to JLab Tape Library</a:t>
            </a:r>
          </a:p>
          <a:p>
            <a:r>
              <a:rPr lang="en-US" dirty="0"/>
              <a:t>Raw data shipped to CMU using Globus Online</a:t>
            </a:r>
          </a:p>
          <a:p>
            <a:r>
              <a:rPr lang="en-US" dirty="0" smtClean="0"/>
              <a:t>Fall 2014 REST data only [?] MB total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ata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Raw data stays on JLab Tape Library</a:t>
            </a:r>
          </a:p>
          <a:p>
            <a:r>
              <a:rPr lang="en-US" dirty="0" smtClean="0"/>
              <a:t>Reconstructed REST-formatted data compact</a:t>
            </a:r>
          </a:p>
          <a:p>
            <a:pPr lvl="1"/>
            <a:r>
              <a:rPr lang="en-US" dirty="0" smtClean="0"/>
              <a:t>Keep as much as possible disk-resident at </a:t>
            </a:r>
            <a:r>
              <a:rPr lang="en-US" dirty="0" err="1" smtClean="0"/>
              <a:t>Jlab</a:t>
            </a:r>
            <a:endParaRPr lang="en-US" dirty="0" smtClean="0"/>
          </a:p>
          <a:p>
            <a:pPr lvl="1"/>
            <a:r>
              <a:rPr lang="en-US" dirty="0" smtClean="0"/>
              <a:t>Distribute most (all?) to collaborating institutions</a:t>
            </a:r>
          </a:p>
          <a:p>
            <a:r>
              <a:rPr lang="en-US" dirty="0" smtClean="0"/>
              <a:t>Data Catalog/Tracker needs development</a:t>
            </a:r>
          </a:p>
          <a:p>
            <a:pPr lvl="1"/>
            <a:r>
              <a:rPr lang="en-US" dirty="0" smtClean="0"/>
              <a:t>Existing package? Develop one?</a:t>
            </a:r>
          </a:p>
          <a:p>
            <a:pPr lvl="1"/>
            <a:r>
              <a:rPr lang="en-US" dirty="0" smtClean="0"/>
              <a:t>Crucial dependence on </a:t>
            </a:r>
            <a:r>
              <a:rPr lang="en-US" dirty="0"/>
              <a:t>r</a:t>
            </a:r>
            <a:r>
              <a:rPr lang="en-US" dirty="0" smtClean="0"/>
              <a:t>emote data deployment goals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Conditions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Sean had one</a:t>
            </a:r>
          </a:p>
          <a:p>
            <a:r>
              <a:rPr lang="en-US" dirty="0" smtClean="0"/>
              <a:t>Dmitry had one</a:t>
            </a:r>
          </a:p>
          <a:p>
            <a:r>
              <a:rPr lang="en-US" dirty="0" smtClean="0"/>
              <a:t>Will explore using RCDB, the D.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73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The collaboration feels that we reached a number of milestones that we did not expect to see until we were well into the April 2015 run. </a:t>
            </a:r>
          </a:p>
        </p:txBody>
      </p:sp>
    </p:spTree>
    <p:extLst>
      <p:ext uri="{BB962C8B-B14F-4D97-AF65-F5344CB8AC3E}">
        <p14:creationId xmlns:p14="http://schemas.microsoft.com/office/powerpoint/2010/main" val="3016507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660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Hall-D/GlueX Software Status</vt:lpstr>
      <vt:lpstr>Data Challenges (DCs)</vt:lpstr>
      <vt:lpstr>Data Acquisition Performance Fall 2014 Commissioning Run (see David’s Talk)</vt:lpstr>
      <vt:lpstr>Computing Model and Requirements </vt:lpstr>
      <vt:lpstr>Offline monitoring </vt:lpstr>
      <vt:lpstr>Calibration Committee </vt:lpstr>
      <vt:lpstr>Calibration Database Experience </vt:lpstr>
      <vt:lpstr>analysis results (see Curtis’s talk)</vt:lpstr>
      <vt:lpstr>Data Distribution</vt:lpstr>
      <vt:lpstr>Data Management </vt:lpstr>
      <vt:lpstr>Online Conditions Database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Review Talk from Mark</dc:title>
  <dc:creator>Mark Ito</dc:creator>
  <cp:lastModifiedBy>Mark Ito</cp:lastModifiedBy>
  <cp:revision>11</cp:revision>
  <dcterms:created xsi:type="dcterms:W3CDTF">2015-01-30T01:22:20Z</dcterms:created>
  <dcterms:modified xsi:type="dcterms:W3CDTF">2015-02-02T16:28:02Z</dcterms:modified>
</cp:coreProperties>
</file>