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78" r:id="rId4"/>
    <p:sldId id="277" r:id="rId5"/>
    <p:sldId id="257" r:id="rId6"/>
    <p:sldId id="280" r:id="rId7"/>
    <p:sldId id="265" r:id="rId8"/>
    <p:sldId id="279" r:id="rId9"/>
    <p:sldId id="28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6D09"/>
    <a:srgbClr val="133517"/>
    <a:srgbClr val="2D591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640B90B-EFB2-46A2-9CF5-62631446996D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Update on Calibration and alignment database development</a:t>
            </a:r>
            <a:br>
              <a:rPr lang="en-US" sz="2000" dirty="0" smtClean="0"/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Dmitry Romanov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429000" y="6096000"/>
            <a:ext cx="1814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October 05, 2010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DB Structure</a:t>
            </a:r>
            <a:endParaRPr lang="ru-RU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 l="32716" t="33075" r="30865" b="6977"/>
          <a:stretch>
            <a:fillRect/>
          </a:stretch>
        </p:blipFill>
        <p:spPr bwMode="auto">
          <a:xfrm>
            <a:off x="2133600" y="1219200"/>
            <a:ext cx="527093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Database diagram</a:t>
            </a:r>
            <a:endParaRPr lang="ru-RU" dirty="0"/>
          </a:p>
        </p:txBody>
      </p:sp>
      <p:pic>
        <p:nvPicPr>
          <p:cNvPr id="1026" name="Picture 2" descr="C:\AProjects\CCDB\MySQL\0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219200"/>
            <a:ext cx="7239000" cy="5122454"/>
          </a:xfrm>
          <a:prstGeom prst="rect">
            <a:avLst/>
          </a:prstGeom>
          <a:noFill/>
        </p:spPr>
      </p:pic>
      <p:cxnSp>
        <p:nvCxnSpPr>
          <p:cNvPr id="6" name="Прямая со стрелкой 5"/>
          <p:cNvCxnSpPr/>
          <p:nvPr/>
        </p:nvCxnSpPr>
        <p:spPr>
          <a:xfrm rot="5400000" flipH="1" flipV="1">
            <a:off x="381000" y="2895600"/>
            <a:ext cx="9906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6200000" flipH="1">
            <a:off x="381000" y="3886200"/>
            <a:ext cx="1066800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6200000">
            <a:off x="-10985" y="3516185"/>
            <a:ext cx="848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update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internals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334000" y="1676400"/>
            <a:ext cx="2895600" cy="1828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bool</a:t>
            </a: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US" b="1" dirty="0" err="1" smtClean="0"/>
              <a:t>int</a:t>
            </a:r>
            <a:endParaRPr lang="en-US" b="1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long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US" b="1" dirty="0" smtClean="0"/>
              <a:t>double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string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0200" y="34290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Suggestion</a:t>
            </a:r>
            <a:r>
              <a:rPr lang="en-US" dirty="0" smtClean="0"/>
              <a:t>: avoid floats</a:t>
            </a:r>
            <a:endParaRPr lang="ru-RU" dirty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381000" y="1752600"/>
            <a:ext cx="4876800" cy="1828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b="1" dirty="0" smtClean="0">
                <a:solidFill>
                  <a:srgbClr val="002060"/>
                </a:solidFill>
              </a:rPr>
              <a:t>1001</a:t>
            </a:r>
            <a:r>
              <a:rPr lang="en-US" dirty="0" smtClean="0"/>
              <a:t> – </a:t>
            </a:r>
            <a:r>
              <a:rPr lang="en-US" b="1" dirty="0" smtClean="0">
                <a:solidFill>
                  <a:srgbClr val="002060"/>
                </a:solidFill>
              </a:rPr>
              <a:t>1500</a:t>
            </a:r>
            <a:r>
              <a:rPr lang="en-US" dirty="0" smtClean="0"/>
              <a:t>  is ok.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b="1" dirty="0" smtClean="0">
                <a:solidFill>
                  <a:srgbClr val="002060"/>
                </a:solidFill>
              </a:rPr>
              <a:t>1001</a:t>
            </a:r>
            <a:r>
              <a:rPr lang="en-US" dirty="0" smtClean="0"/>
              <a:t> – </a:t>
            </a:r>
            <a:r>
              <a:rPr lang="en-US" b="1" dirty="0" smtClean="0">
                <a:solidFill>
                  <a:srgbClr val="002060"/>
                </a:solidFill>
              </a:rPr>
              <a:t>INFINITE_RUN</a:t>
            </a:r>
            <a:r>
              <a:rPr lang="en-US" dirty="0" smtClean="0"/>
              <a:t> : all runs from 1001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b="1" dirty="0" smtClean="0">
                <a:solidFill>
                  <a:srgbClr val="002060"/>
                </a:solidFill>
              </a:rPr>
              <a:t>0</a:t>
            </a:r>
            <a:r>
              <a:rPr lang="en-US" dirty="0" smtClean="0"/>
              <a:t> – </a:t>
            </a:r>
            <a:r>
              <a:rPr lang="en-US" b="1" dirty="0" smtClean="0">
                <a:solidFill>
                  <a:srgbClr val="002060"/>
                </a:solidFill>
              </a:rPr>
              <a:t>INFINITE_RUN</a:t>
            </a:r>
            <a:r>
              <a:rPr lang="en-US" dirty="0" smtClean="0"/>
              <a:t> : all runs 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2895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 smtClean="0">
                <a:solidFill>
                  <a:srgbClr val="002060"/>
                </a:solidFill>
              </a:rPr>
              <a:t>INFINITE_RUN</a:t>
            </a:r>
            <a:r>
              <a:rPr lang="en-US" dirty="0" smtClean="0"/>
              <a:t> </a:t>
            </a:r>
            <a:r>
              <a:rPr lang="ru-RU" dirty="0" smtClean="0"/>
              <a:t> =  </a:t>
            </a:r>
            <a:r>
              <a:rPr lang="en-US" b="1" dirty="0" smtClean="0"/>
              <a:t>4294967295</a:t>
            </a:r>
            <a:r>
              <a:rPr lang="en-US" dirty="0" smtClean="0"/>
              <a:t>  Maximum 32-bit unsigned integer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13716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 smtClean="0">
                <a:solidFill>
                  <a:srgbClr val="C00000"/>
                </a:solidFill>
              </a:rPr>
              <a:t>Run ranges: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334000" y="13716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 smtClean="0">
                <a:solidFill>
                  <a:srgbClr val="C00000"/>
                </a:solidFill>
              </a:rPr>
              <a:t>Data types: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81000" y="4191001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 smtClean="0">
                <a:solidFill>
                  <a:srgbClr val="C00000"/>
                </a:solidFill>
              </a:rPr>
              <a:t>Named run ranges: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33400" y="4648200"/>
            <a:ext cx="1600200" cy="6858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Run range</a:t>
            </a:r>
          </a:p>
          <a:p>
            <a:r>
              <a:rPr lang="en-US" sz="1600" dirty="0" smtClean="0"/>
              <a:t>runs: </a:t>
            </a:r>
            <a:r>
              <a:rPr lang="en-US" sz="1600" b="1" dirty="0" smtClean="0">
                <a:solidFill>
                  <a:srgbClr val="002060"/>
                </a:solidFill>
              </a:rPr>
              <a:t>1001</a:t>
            </a:r>
            <a:r>
              <a:rPr lang="en-US" sz="1600" dirty="0" smtClean="0"/>
              <a:t>-</a:t>
            </a:r>
            <a:r>
              <a:rPr lang="en-US" sz="1600" b="1" dirty="0" smtClean="0">
                <a:solidFill>
                  <a:srgbClr val="002060"/>
                </a:solidFill>
              </a:rPr>
              <a:t>1500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name:</a:t>
            </a:r>
            <a:r>
              <a:rPr lang="en-US" sz="1600" b="1" dirty="0" smtClean="0">
                <a:solidFill>
                  <a:srgbClr val="002060"/>
                </a:solidFill>
              </a:rPr>
              <a:t>“”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667000" y="4648200"/>
            <a:ext cx="16002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Run range</a:t>
            </a:r>
          </a:p>
          <a:p>
            <a:r>
              <a:rPr lang="en-US" sz="1600" dirty="0" smtClean="0"/>
              <a:t>runs: </a:t>
            </a:r>
            <a:r>
              <a:rPr lang="en-US" sz="1600" b="1" dirty="0" smtClean="0">
                <a:solidFill>
                  <a:srgbClr val="002060"/>
                </a:solidFill>
              </a:rPr>
              <a:t>1001</a:t>
            </a:r>
            <a:r>
              <a:rPr lang="en-US" sz="1600" dirty="0" smtClean="0"/>
              <a:t>-</a:t>
            </a:r>
            <a:r>
              <a:rPr lang="en-US" sz="1600" b="1" dirty="0" smtClean="0">
                <a:solidFill>
                  <a:srgbClr val="002060"/>
                </a:solidFill>
              </a:rPr>
              <a:t>1500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name</a:t>
            </a:r>
            <a:r>
              <a:rPr lang="en-US" sz="1600" dirty="0" smtClean="0">
                <a:solidFill>
                  <a:srgbClr val="002060"/>
                </a:solidFill>
              </a:rPr>
              <a:t>:</a:t>
            </a:r>
            <a:r>
              <a:rPr lang="en-US" sz="1600" b="1" dirty="0" smtClean="0">
                <a:solidFill>
                  <a:srgbClr val="002060"/>
                </a:solidFill>
              </a:rPr>
              <a:t>“</a:t>
            </a:r>
            <a:r>
              <a:rPr lang="en-US" sz="1600" b="1" dirty="0" err="1" smtClean="0">
                <a:solidFill>
                  <a:srgbClr val="002060"/>
                </a:solidFill>
              </a:rPr>
              <a:t>marki</a:t>
            </a:r>
            <a:r>
              <a:rPr lang="en-US" sz="1600" b="1" dirty="0" smtClean="0">
                <a:solidFill>
                  <a:srgbClr val="002060"/>
                </a:solidFill>
              </a:rPr>
              <a:t>”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1000" y="54102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 smtClean="0">
                <a:solidFill>
                  <a:srgbClr val="002060"/>
                </a:solidFill>
              </a:rPr>
              <a:t>Run Ranges </a:t>
            </a:r>
            <a:r>
              <a:rPr lang="en-US" dirty="0" smtClean="0"/>
              <a:t>with same runs, but  different names are different run ranges.</a:t>
            </a:r>
          </a:p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209800" y="472440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≠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use or not to use </a:t>
            </a:r>
            <a:r>
              <a:rPr lang="en-US" dirty="0" err="1" smtClean="0"/>
              <a:t>Cern</a:t>
            </a:r>
            <a:r>
              <a:rPr lang="en-US" dirty="0" smtClean="0"/>
              <a:t> ROOT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Advantages of using ROOT</a:t>
            </a:r>
          </a:p>
          <a:p>
            <a:r>
              <a:rPr lang="en-US" dirty="0" smtClean="0"/>
              <a:t>Has complete DB framework (works with all common databases)</a:t>
            </a:r>
          </a:p>
          <a:p>
            <a:r>
              <a:rPr lang="en-US" dirty="0" smtClean="0"/>
              <a:t>Database framework accepts connection strings, has a flexible “</a:t>
            </a:r>
            <a:r>
              <a:rPr lang="en-US" dirty="0" err="1" smtClean="0"/>
              <a:t>plugin</a:t>
            </a:r>
            <a:r>
              <a:rPr lang="en-US" dirty="0" smtClean="0"/>
              <a:t>” structure and </a:t>
            </a:r>
            <a:r>
              <a:rPr lang="en-US" strike="sngStrike" dirty="0" smtClean="0"/>
              <a:t>is very close to JANA desired architecture</a:t>
            </a:r>
            <a:r>
              <a:rPr lang="en-US" dirty="0" smtClean="0"/>
              <a:t>. </a:t>
            </a:r>
          </a:p>
          <a:p>
            <a:r>
              <a:rPr lang="en-US" dirty="0" smtClean="0"/>
              <a:t>Maintained by CERN programmers. Designed for such tasks.</a:t>
            </a:r>
          </a:p>
          <a:p>
            <a:r>
              <a:rPr lang="en-US" dirty="0" smtClean="0"/>
              <a:t>Most probably API will not change with new </a:t>
            </a:r>
            <a:r>
              <a:rPr lang="en-US" dirty="0" err="1" smtClean="0"/>
              <a:t>MySQL</a:t>
            </a:r>
            <a:r>
              <a:rPr lang="en-US" dirty="0" smtClean="0"/>
              <a:t> versions.</a:t>
            </a:r>
          </a:p>
          <a:p>
            <a:r>
              <a:rPr lang="en-US" dirty="0" smtClean="0"/>
              <a:t>ROOT runs on different platforms. </a:t>
            </a:r>
          </a:p>
          <a:p>
            <a:r>
              <a:rPr lang="en-US" dirty="0" smtClean="0"/>
              <a:t>Has miscellaneous classes and modules (Threading, directories)</a:t>
            </a:r>
          </a:p>
          <a:p>
            <a:r>
              <a:rPr lang="en-US" dirty="0" smtClean="0"/>
              <a:t>Has handy debugging tools.</a:t>
            </a:r>
          </a:p>
          <a:p>
            <a:r>
              <a:rPr lang="en-US" dirty="0" smtClean="0"/>
              <a:t>We already bounded to ROOT in JANA</a:t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Disadvantages</a:t>
            </a:r>
          </a:p>
          <a:p>
            <a:r>
              <a:rPr lang="en-US" dirty="0" smtClean="0"/>
              <a:t>We will stick to ROOT.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Connector C++</a:t>
            </a:r>
            <a:endParaRPr lang="en-US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772400" cy="35814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Advantages of using Connector C++</a:t>
            </a:r>
            <a:endParaRPr lang="en-US" dirty="0" smtClean="0"/>
          </a:p>
          <a:p>
            <a:r>
              <a:rPr lang="en-US" dirty="0" err="1" smtClean="0"/>
              <a:t>MySQL</a:t>
            </a:r>
            <a:r>
              <a:rPr lang="en-US" dirty="0" smtClean="0"/>
              <a:t> native library</a:t>
            </a:r>
          </a:p>
          <a:p>
            <a:r>
              <a:rPr lang="en-US" dirty="0" smtClean="0"/>
              <a:t>Maintained by </a:t>
            </a:r>
            <a:r>
              <a:rPr lang="en-US" dirty="0" err="1" smtClean="0"/>
              <a:t>MySQL</a:t>
            </a:r>
            <a:endParaRPr lang="en-US" dirty="0" smtClean="0"/>
          </a:p>
          <a:p>
            <a:r>
              <a:rPr lang="en-US" dirty="0" smtClean="0"/>
              <a:t>Will come with </a:t>
            </a:r>
            <a:r>
              <a:rPr lang="en-US" dirty="0" err="1" smtClean="0"/>
              <a:t>MySQL</a:t>
            </a:r>
            <a:endParaRPr lang="en-US" dirty="0" smtClean="0"/>
          </a:p>
          <a:p>
            <a:r>
              <a:rPr lang="en-US" dirty="0" smtClean="0"/>
              <a:t>Good documentation</a:t>
            </a:r>
          </a:p>
          <a:p>
            <a:r>
              <a:rPr lang="en-US" dirty="0" smtClean="0"/>
              <a:t>Platform independent</a:t>
            </a:r>
          </a:p>
          <a:p>
            <a:r>
              <a:rPr lang="en-US" dirty="0" smtClean="0"/>
              <a:t>Production released</a:t>
            </a:r>
          </a:p>
          <a:p>
            <a:r>
              <a:rPr lang="en-US" dirty="0" smtClean="0"/>
              <a:t>Good API: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Convenience of pure C++ - no C function calls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Support of the object oriented programming </a:t>
            </a:r>
            <a:r>
              <a:rPr lang="en-US" dirty="0" err="1" smtClean="0">
                <a:solidFill>
                  <a:srgbClr val="002060"/>
                </a:solidFill>
              </a:rPr>
              <a:t>paradigma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Shorter development times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57200" y="5257800"/>
            <a:ext cx="7467600" cy="13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2000" b="1" dirty="0" smtClean="0">
                <a:solidFill>
                  <a:srgbClr val="C00000"/>
                </a:solidFill>
              </a:rPr>
              <a:t>Disadvantages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Supports only 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MySQL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design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91000" y="1600200"/>
            <a:ext cx="22098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JANA</a:t>
            </a:r>
            <a:r>
              <a:rPr lang="en-US" dirty="0" smtClean="0"/>
              <a:t> and C++ Users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91000" y="2819400"/>
            <a:ext cx="2209800" cy="9144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Calib</a:t>
            </a:r>
            <a:r>
              <a:rPr lang="en-US" dirty="0" smtClean="0"/>
              <a:t>. DB API</a:t>
            </a:r>
          </a:p>
          <a:p>
            <a:pPr algn="ctr"/>
            <a:r>
              <a:rPr lang="en-US" dirty="0" smtClean="0"/>
              <a:t>C++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24200" y="4267200"/>
            <a:ext cx="1905000" cy="6858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MySQL</a:t>
            </a:r>
            <a:r>
              <a:rPr lang="en-US" dirty="0" smtClean="0"/>
              <a:t> Provider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638800" y="4267200"/>
            <a:ext cx="1905000" cy="685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File DB Provider</a:t>
            </a:r>
            <a:endParaRPr lang="ru-RU" dirty="0"/>
          </a:p>
        </p:txBody>
      </p:sp>
      <p:sp>
        <p:nvSpPr>
          <p:cNvPr id="9" name="Блок-схема: магнитный диск 8"/>
          <p:cNvSpPr/>
          <p:nvPr/>
        </p:nvSpPr>
        <p:spPr>
          <a:xfrm>
            <a:off x="5638800" y="5486400"/>
            <a:ext cx="1905000" cy="838200"/>
          </a:xfrm>
          <a:prstGeom prst="flowChartMagneticDisk">
            <a:avLst/>
          </a:prstGeom>
          <a:solidFill>
            <a:srgbClr val="2D59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Local  DB File</a:t>
            </a:r>
            <a:endParaRPr lang="ru-RU" dirty="0"/>
          </a:p>
        </p:txBody>
      </p:sp>
      <p:sp>
        <p:nvSpPr>
          <p:cNvPr id="14" name="Блок-схема: магнитный диск 13"/>
          <p:cNvSpPr/>
          <p:nvPr/>
        </p:nvSpPr>
        <p:spPr>
          <a:xfrm>
            <a:off x="3124200" y="5486400"/>
            <a:ext cx="1905000" cy="838200"/>
          </a:xfrm>
          <a:prstGeom prst="flowChartMagneticDisk">
            <a:avLst/>
          </a:prstGeom>
          <a:solidFill>
            <a:srgbClr val="1335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My SQL Server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858000" y="1600200"/>
            <a:ext cx="18288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Python USERS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858000" y="2819400"/>
            <a:ext cx="1828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Python API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81000" y="1600200"/>
            <a:ext cx="1447800" cy="7620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C000"/>
                </a:solidFill>
              </a:rPr>
              <a:t>WEB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86000" y="1600200"/>
            <a:ext cx="14478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Console</a:t>
            </a:r>
          </a:p>
          <a:p>
            <a:pPr algn="ctr"/>
            <a:r>
              <a:rPr lang="en-US" dirty="0" smtClean="0"/>
              <a:t>Tools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57200" y="2895600"/>
            <a:ext cx="13716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PHP</a:t>
            </a:r>
            <a:endParaRPr lang="ru-RU" dirty="0"/>
          </a:p>
        </p:txBody>
      </p:sp>
      <p:sp>
        <p:nvSpPr>
          <p:cNvPr id="23" name="Стрелка вправо 22"/>
          <p:cNvSpPr/>
          <p:nvPr/>
        </p:nvSpPr>
        <p:spPr>
          <a:xfrm rot="16200000">
            <a:off x="914400" y="2514600"/>
            <a:ext cx="3810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16200000">
            <a:off x="5143500" y="24765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16200000">
            <a:off x="7581900" y="24765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6477000" y="31242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Двойная стрелка вверх/вниз 28"/>
          <p:cNvSpPr/>
          <p:nvPr/>
        </p:nvSpPr>
        <p:spPr>
          <a:xfrm rot="2763548">
            <a:off x="4793592" y="3761904"/>
            <a:ext cx="304800" cy="5334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Двойная стрелка вверх/вниз 29"/>
          <p:cNvSpPr/>
          <p:nvPr/>
        </p:nvSpPr>
        <p:spPr>
          <a:xfrm rot="19029722">
            <a:off x="5562922" y="3747968"/>
            <a:ext cx="304800" cy="5334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Двойная стрелка вверх/вниз 30"/>
          <p:cNvSpPr/>
          <p:nvPr/>
        </p:nvSpPr>
        <p:spPr>
          <a:xfrm>
            <a:off x="3962400" y="5029200"/>
            <a:ext cx="304800" cy="4572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Двойная стрелка вверх/вниз 31"/>
          <p:cNvSpPr/>
          <p:nvPr/>
        </p:nvSpPr>
        <p:spPr>
          <a:xfrm>
            <a:off x="6477000" y="5029200"/>
            <a:ext cx="304800" cy="4572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углом вверх 33"/>
          <p:cNvSpPr/>
          <p:nvPr/>
        </p:nvSpPr>
        <p:spPr>
          <a:xfrm rot="5400000">
            <a:off x="1066800" y="4419600"/>
            <a:ext cx="1066800" cy="1066800"/>
          </a:xfrm>
          <a:prstGeom prst="bentUpArrow">
            <a:avLst>
              <a:gd name="adj1" fmla="val 12952"/>
              <a:gd name="adj2" fmla="val 15706"/>
              <a:gd name="adj3" fmla="val 29819"/>
            </a:avLst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углом вверх 34"/>
          <p:cNvSpPr/>
          <p:nvPr/>
        </p:nvSpPr>
        <p:spPr>
          <a:xfrm rot="10800000" flipV="1">
            <a:off x="2819400" y="2438400"/>
            <a:ext cx="1219200" cy="914400"/>
          </a:xfrm>
          <a:prstGeom prst="bentUpArrow">
            <a:avLst>
              <a:gd name="adj1" fmla="val 12952"/>
              <a:gd name="adj2" fmla="val 15706"/>
              <a:gd name="adj3" fmla="val 29819"/>
            </a:avLst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28600" y="1219200"/>
            <a:ext cx="8686800" cy="1219200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3962400" y="1219200"/>
            <a:ext cx="1111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Interfaces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model</a:t>
            </a:r>
            <a:endParaRPr lang="ru-RU" dirty="0"/>
          </a:p>
        </p:txBody>
      </p:sp>
      <p:pic>
        <p:nvPicPr>
          <p:cNvPr id="2051" name="Picture 3" descr="C:\AProjects\CCDB\ClassDiagram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99" y="1219200"/>
            <a:ext cx="7182141" cy="50651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err="1" smtClean="0"/>
              <a:t>MySQL</a:t>
            </a:r>
            <a:r>
              <a:rPr lang="en-US" sz="2400" dirty="0" smtClean="0"/>
              <a:t> structure - done</a:t>
            </a:r>
          </a:p>
          <a:p>
            <a:r>
              <a:rPr lang="en-US" sz="2400" dirty="0" smtClean="0"/>
              <a:t>Data model C++ representation – done</a:t>
            </a:r>
          </a:p>
          <a:p>
            <a:r>
              <a:rPr lang="en-US" sz="2400" dirty="0" smtClean="0"/>
              <a:t>Data model operations (providers) – </a:t>
            </a:r>
            <a:r>
              <a:rPr lang="en-US" sz="2400" dirty="0" err="1" smtClean="0"/>
              <a:t>MySQL</a:t>
            </a:r>
            <a:r>
              <a:rPr lang="en-US" sz="2400" dirty="0" smtClean="0"/>
              <a:t> mostly done</a:t>
            </a:r>
            <a:endParaRPr lang="en-US" sz="2400" dirty="0" smtClean="0"/>
          </a:p>
          <a:p>
            <a:r>
              <a:rPr lang="en-US" sz="2400" dirty="0" smtClean="0"/>
              <a:t>JANA </a:t>
            </a:r>
            <a:r>
              <a:rPr lang="en-US" sz="2400" dirty="0" smtClean="0"/>
              <a:t>integration		-in progress</a:t>
            </a:r>
            <a:endParaRPr lang="en-US" sz="2400" dirty="0" smtClean="0"/>
          </a:p>
          <a:p>
            <a:r>
              <a:rPr lang="en-US" sz="2400" dirty="0" smtClean="0"/>
              <a:t>Command line tools </a:t>
            </a:r>
            <a:r>
              <a:rPr lang="en-US" sz="2400" dirty="0" smtClean="0"/>
              <a:t>	</a:t>
            </a:r>
            <a:r>
              <a:rPr lang="en-US" sz="2400" dirty="0" smtClean="0"/>
              <a:t>-</a:t>
            </a:r>
            <a:r>
              <a:rPr lang="en-US" sz="2400" dirty="0" smtClean="0"/>
              <a:t>in progress</a:t>
            </a:r>
            <a:endParaRPr lang="en-US" sz="2400" dirty="0" smtClean="0"/>
          </a:p>
          <a:p>
            <a:r>
              <a:rPr lang="en-US" sz="2400" dirty="0" smtClean="0"/>
              <a:t>WEB representation</a:t>
            </a:r>
          </a:p>
          <a:p>
            <a:r>
              <a:rPr lang="en-US" sz="2400" dirty="0" smtClean="0"/>
              <a:t>Python integration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8077200" y="1676400"/>
            <a:ext cx="304800" cy="762000"/>
          </a:xfrm>
          <a:prstGeom prst="rightBrace">
            <a:avLst>
              <a:gd name="adj1" fmla="val 52451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 rot="5400000">
            <a:off x="8267628" y="1866972"/>
            <a:ext cx="902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C++ API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5400000">
            <a:off x="5068094" y="3390106"/>
            <a:ext cx="1447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77000" y="3200400"/>
            <a:ext cx="20364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Updates and bug hunting</a:t>
            </a:r>
            <a:endParaRPr lang="ru-RU" sz="2400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81000" y="42672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U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nclear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533400" y="5105400"/>
            <a:ext cx="7924800" cy="1066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File storage and DB storage conversion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US" sz="2600" dirty="0" smtClean="0"/>
              <a:t>File storage formats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Другая 1">
      <a:majorFont>
        <a:latin typeface="Arial Narrow"/>
        <a:ea typeface=""/>
        <a:cs typeface=""/>
      </a:majorFont>
      <a:minorFont>
        <a:latin typeface="Calibri"/>
        <a:ea typeface=""/>
        <a:cs typeface="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727</TotalTime>
  <Words>313</Words>
  <Application>Microsoft Office PowerPoint</Application>
  <PresentationFormat>Экран (4:3)</PresentationFormat>
  <Paragraphs>81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Начальная</vt:lpstr>
      <vt:lpstr>Update on Calibration and alignment database development </vt:lpstr>
      <vt:lpstr>DB Structure</vt:lpstr>
      <vt:lpstr>Database diagram</vt:lpstr>
      <vt:lpstr>Database internals</vt:lpstr>
      <vt:lpstr>To use or not to use Cern ROOT</vt:lpstr>
      <vt:lpstr>Connector C++</vt:lpstr>
      <vt:lpstr>Overall design</vt:lpstr>
      <vt:lpstr>Data model</vt:lpstr>
      <vt:lpstr>Roadmap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DmitryRA</dc:creator>
  <cp:lastModifiedBy>DmitryRA</cp:lastModifiedBy>
  <cp:revision>233</cp:revision>
  <dcterms:created xsi:type="dcterms:W3CDTF">2010-09-21T02:30:09Z</dcterms:created>
  <dcterms:modified xsi:type="dcterms:W3CDTF">2010-10-19T17:03:17Z</dcterms:modified>
</cp:coreProperties>
</file>