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9" r:id="rId4"/>
    <p:sldId id="264" r:id="rId5"/>
    <p:sldId id="271" r:id="rId6"/>
    <p:sldId id="272" r:id="rId7"/>
    <p:sldId id="276" r:id="rId8"/>
    <p:sldId id="269" r:id="rId9"/>
    <p:sldId id="275" r:id="rId10"/>
    <p:sldId id="27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6D09"/>
    <a:srgbClr val="133517"/>
    <a:srgbClr val="2D591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640B90B-EFB2-46A2-9CF5-62631446996D}" type="datetimeFigureOut">
              <a:rPr lang="ru-RU" smtClean="0"/>
              <a:pPr/>
              <a:t>30.11.2010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30.11.2010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F640B90B-EFB2-46A2-9CF5-62631446996D}" type="datetimeFigureOut">
              <a:rPr lang="ru-RU" smtClean="0"/>
              <a:pPr/>
              <a:t>30.11.2010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30.11.2010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30.11.2010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30.11.2010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30.11.2010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30.11.2010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30.11.2010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30.11.2010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30.11.2010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640B90B-EFB2-46A2-9CF5-62631446996D}" type="datetimeFigureOut">
              <a:rPr lang="ru-RU" smtClean="0"/>
              <a:pPr/>
              <a:t>30.11.2010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Calibration and alignment database development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Dmitry Romanov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6096000"/>
            <a:ext cx="2083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September 21, 2010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design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91000" y="1600200"/>
            <a:ext cx="22098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JANA</a:t>
            </a:r>
            <a:r>
              <a:rPr lang="en-US" dirty="0" smtClean="0"/>
              <a:t> and C++ Users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91000" y="2819400"/>
            <a:ext cx="2209800" cy="9144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Calib</a:t>
            </a:r>
            <a:r>
              <a:rPr lang="en-US" dirty="0" smtClean="0"/>
              <a:t>. DB API</a:t>
            </a:r>
          </a:p>
          <a:p>
            <a:pPr algn="ctr"/>
            <a:r>
              <a:rPr lang="en-US" dirty="0" smtClean="0"/>
              <a:t>C++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24200" y="4267200"/>
            <a:ext cx="1905000" cy="6858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MySQL</a:t>
            </a:r>
            <a:r>
              <a:rPr lang="en-US" dirty="0" smtClean="0"/>
              <a:t> Provider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638800" y="4267200"/>
            <a:ext cx="1905000" cy="685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File DB Provider</a:t>
            </a:r>
            <a:endParaRPr lang="ru-RU" dirty="0"/>
          </a:p>
        </p:txBody>
      </p:sp>
      <p:sp>
        <p:nvSpPr>
          <p:cNvPr id="9" name="Блок-схема: магнитный диск 8"/>
          <p:cNvSpPr/>
          <p:nvPr/>
        </p:nvSpPr>
        <p:spPr>
          <a:xfrm>
            <a:off x="5638800" y="5486400"/>
            <a:ext cx="1905000" cy="838200"/>
          </a:xfrm>
          <a:prstGeom prst="flowChartMagneticDisk">
            <a:avLst/>
          </a:prstGeom>
          <a:solidFill>
            <a:srgbClr val="2D59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Local  DB File</a:t>
            </a:r>
            <a:endParaRPr lang="ru-RU" dirty="0"/>
          </a:p>
        </p:txBody>
      </p:sp>
      <p:sp>
        <p:nvSpPr>
          <p:cNvPr id="14" name="Блок-схема: магнитный диск 13"/>
          <p:cNvSpPr/>
          <p:nvPr/>
        </p:nvSpPr>
        <p:spPr>
          <a:xfrm>
            <a:off x="3124200" y="5486400"/>
            <a:ext cx="1905000" cy="838200"/>
          </a:xfrm>
          <a:prstGeom prst="flowChartMagneticDisk">
            <a:avLst/>
          </a:prstGeom>
          <a:solidFill>
            <a:srgbClr val="1335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My SQL Server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858000" y="1600200"/>
            <a:ext cx="18288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USERS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858000" y="2819400"/>
            <a:ext cx="1828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API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81000" y="1600200"/>
            <a:ext cx="1447800" cy="7620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C000"/>
                </a:solidFill>
              </a:rPr>
              <a:t>WEB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6000" y="1600200"/>
            <a:ext cx="14478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Console</a:t>
            </a:r>
          </a:p>
          <a:p>
            <a:pPr algn="ctr"/>
            <a:r>
              <a:rPr lang="en-US" dirty="0" smtClean="0"/>
              <a:t>Tools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57200" y="2895600"/>
            <a:ext cx="13716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PHP</a:t>
            </a:r>
            <a:endParaRPr lang="ru-RU" dirty="0"/>
          </a:p>
        </p:txBody>
      </p:sp>
      <p:sp>
        <p:nvSpPr>
          <p:cNvPr id="23" name="Стрелка вправо 22"/>
          <p:cNvSpPr/>
          <p:nvPr/>
        </p:nvSpPr>
        <p:spPr>
          <a:xfrm rot="16200000">
            <a:off x="914400" y="2514600"/>
            <a:ext cx="3810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16200000">
            <a:off x="5143500" y="24765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16200000">
            <a:off x="7581900" y="24765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6477000" y="31242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Двойная стрелка вверх/вниз 28"/>
          <p:cNvSpPr/>
          <p:nvPr/>
        </p:nvSpPr>
        <p:spPr>
          <a:xfrm rot="2763548">
            <a:off x="4793592" y="3761904"/>
            <a:ext cx="304800" cy="5334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Двойная стрелка вверх/вниз 29"/>
          <p:cNvSpPr/>
          <p:nvPr/>
        </p:nvSpPr>
        <p:spPr>
          <a:xfrm rot="19029722">
            <a:off x="5562922" y="3747968"/>
            <a:ext cx="304800" cy="5334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Двойная стрелка вверх/вниз 30"/>
          <p:cNvSpPr/>
          <p:nvPr/>
        </p:nvSpPr>
        <p:spPr>
          <a:xfrm>
            <a:off x="3962400" y="5029200"/>
            <a:ext cx="304800" cy="4572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Двойная стрелка вверх/вниз 31"/>
          <p:cNvSpPr/>
          <p:nvPr/>
        </p:nvSpPr>
        <p:spPr>
          <a:xfrm>
            <a:off x="6477000" y="5029200"/>
            <a:ext cx="304800" cy="4572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углом вверх 33"/>
          <p:cNvSpPr/>
          <p:nvPr/>
        </p:nvSpPr>
        <p:spPr>
          <a:xfrm rot="5400000">
            <a:off x="1066800" y="4419600"/>
            <a:ext cx="1066800" cy="1066800"/>
          </a:xfrm>
          <a:prstGeom prst="bentUpArrow">
            <a:avLst>
              <a:gd name="adj1" fmla="val 12952"/>
              <a:gd name="adj2" fmla="val 15706"/>
              <a:gd name="adj3" fmla="val 29819"/>
            </a:avLst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углом вверх 34"/>
          <p:cNvSpPr/>
          <p:nvPr/>
        </p:nvSpPr>
        <p:spPr>
          <a:xfrm rot="10800000" flipV="1">
            <a:off x="2819400" y="2438400"/>
            <a:ext cx="1219200" cy="914400"/>
          </a:xfrm>
          <a:prstGeom prst="bentUpArrow">
            <a:avLst>
              <a:gd name="adj1" fmla="val 12952"/>
              <a:gd name="adj2" fmla="val 15706"/>
              <a:gd name="adj3" fmla="val 29819"/>
            </a:avLst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28600" y="1219200"/>
            <a:ext cx="8686800" cy="1219200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3962400" y="1219200"/>
            <a:ext cx="1111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Interfaces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“Blob”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62000" y="1219200"/>
            <a:ext cx="8077200" cy="533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1.12321|1.22345|45|15|This is user string|0.5602e-4|…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2667000"/>
            <a:ext cx="8001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What about performance?</a:t>
            </a:r>
          </a:p>
          <a:p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Core 2 Duo 1800 GHz, 2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Gb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ddr2 ram, Fedora 13, one thread, doubles with 8 digits</a:t>
            </a:r>
            <a:endParaRPr lang="en-US" dirty="0" smtClean="0"/>
          </a:p>
          <a:p>
            <a:r>
              <a:rPr lang="en-US" u="sng" dirty="0" smtClean="0"/>
              <a:t>Parse of 52000 values</a:t>
            </a:r>
            <a:r>
              <a:rPr lang="en-US" dirty="0" smtClean="0"/>
              <a:t>: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atof</a:t>
            </a:r>
            <a:r>
              <a:rPr lang="en-US" dirty="0" smtClean="0"/>
              <a:t> </a:t>
            </a:r>
            <a:r>
              <a:rPr lang="en-US" b="1" dirty="0" smtClean="0"/>
              <a:t>0.08</a:t>
            </a:r>
            <a:r>
              <a:rPr lang="en-US" dirty="0" smtClean="0"/>
              <a:t> sec, </a:t>
            </a:r>
            <a:r>
              <a:rPr lang="en-US" dirty="0" err="1" smtClean="0"/>
              <a:t>atof+verification</a:t>
            </a:r>
            <a:r>
              <a:rPr lang="en-US" dirty="0" smtClean="0"/>
              <a:t> </a:t>
            </a:r>
            <a:r>
              <a:rPr lang="en-US" b="1" dirty="0" smtClean="0"/>
              <a:t>0.12</a:t>
            </a:r>
            <a:r>
              <a:rPr lang="en-US" dirty="0" smtClean="0"/>
              <a:t> sec, STL </a:t>
            </a:r>
            <a:r>
              <a:rPr lang="en-US" dirty="0" err="1" smtClean="0"/>
              <a:t>isstream</a:t>
            </a:r>
            <a:r>
              <a:rPr lang="en-US" dirty="0" smtClean="0"/>
              <a:t> </a:t>
            </a:r>
            <a:r>
              <a:rPr lang="en-US" b="1" dirty="0" smtClean="0"/>
              <a:t>0.11</a:t>
            </a:r>
            <a:r>
              <a:rPr lang="en-US" dirty="0" smtClean="0"/>
              <a:t> sec</a:t>
            </a:r>
          </a:p>
          <a:p>
            <a:endParaRPr lang="en-US" dirty="0" smtClean="0"/>
          </a:p>
          <a:p>
            <a:r>
              <a:rPr lang="en-US" u="sng" dirty="0" smtClean="0"/>
              <a:t>Parse of 1000 blobs with 52 double values per blo</a:t>
            </a:r>
            <a:r>
              <a:rPr lang="en-US" dirty="0" smtClean="0"/>
              <a:t>b: </a:t>
            </a:r>
          </a:p>
          <a:p>
            <a:r>
              <a:rPr lang="en-US" dirty="0" err="1" smtClean="0"/>
              <a:t>atof</a:t>
            </a:r>
            <a:r>
              <a:rPr lang="en-US" dirty="0" smtClean="0"/>
              <a:t> </a:t>
            </a:r>
            <a:r>
              <a:rPr lang="en-US" b="1" dirty="0" smtClean="0"/>
              <a:t>0.1</a:t>
            </a:r>
            <a:r>
              <a:rPr lang="en-US" dirty="0" smtClean="0"/>
              <a:t> sec, </a:t>
            </a:r>
            <a:r>
              <a:rPr lang="en-US" dirty="0" err="1" smtClean="0"/>
              <a:t>atof+verification</a:t>
            </a:r>
            <a:r>
              <a:rPr lang="en-US" dirty="0" smtClean="0"/>
              <a:t> </a:t>
            </a:r>
            <a:r>
              <a:rPr lang="en-US" b="1" dirty="0" smtClean="0"/>
              <a:t>0.13</a:t>
            </a:r>
            <a:r>
              <a:rPr lang="en-US" dirty="0" smtClean="0"/>
              <a:t> sec, STL </a:t>
            </a:r>
            <a:r>
              <a:rPr lang="en-US" dirty="0" err="1" smtClean="0"/>
              <a:t>isstreams</a:t>
            </a:r>
            <a:r>
              <a:rPr lang="en-US" dirty="0" smtClean="0"/>
              <a:t> </a:t>
            </a:r>
            <a:r>
              <a:rPr lang="en-US" b="1" dirty="0" smtClean="0"/>
              <a:t>0.13</a:t>
            </a:r>
            <a:r>
              <a:rPr lang="en-US" dirty="0" smtClean="0"/>
              <a:t> sec</a:t>
            </a:r>
          </a:p>
          <a:p>
            <a:endParaRPr lang="en-US" dirty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1752600"/>
            <a:ext cx="746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What If </a:t>
            </a:r>
            <a:r>
              <a:rPr lang="en-US" dirty="0" smtClean="0"/>
              <a:t>user’s string </a:t>
            </a:r>
            <a:r>
              <a:rPr lang="en-US" dirty="0" smtClean="0">
                <a:solidFill>
                  <a:srgbClr val="C00000"/>
                </a:solidFill>
              </a:rPr>
              <a:t>“have | in it” </a:t>
            </a:r>
            <a:r>
              <a:rPr lang="en-US" dirty="0" smtClean="0"/>
              <a:t>?</a:t>
            </a:r>
          </a:p>
          <a:p>
            <a:r>
              <a:rPr lang="en-US" dirty="0" smtClean="0">
                <a:latin typeface="Myriad Pro" pitchFamily="34" charset="0"/>
              </a:rPr>
              <a:t>function </a:t>
            </a:r>
            <a:r>
              <a:rPr lang="en-US" b="1" dirty="0" smtClean="0">
                <a:solidFill>
                  <a:srgbClr val="0070C0"/>
                </a:solidFill>
                <a:latin typeface="Myriad Pro" pitchFamily="34" charset="0"/>
              </a:rPr>
              <a:t>Encode</a:t>
            </a:r>
            <a:r>
              <a:rPr lang="en-US" dirty="0" smtClean="0">
                <a:latin typeface="Myriad Pro" pitchFamily="34" charset="0"/>
              </a:rPr>
              <a:t>(</a:t>
            </a:r>
            <a:r>
              <a:rPr lang="en-US" dirty="0" smtClean="0">
                <a:solidFill>
                  <a:srgbClr val="C00000"/>
                </a:solidFill>
                <a:latin typeface="Myriad Pro" pitchFamily="34" charset="0"/>
              </a:rPr>
              <a:t>“have | in it”</a:t>
            </a:r>
            <a:r>
              <a:rPr lang="en-US" dirty="0" smtClean="0">
                <a:latin typeface="Myriad Pro" pitchFamily="34" charset="0"/>
              </a:rPr>
              <a:t>)            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</a:t>
            </a:r>
            <a:r>
              <a:rPr lang="en-US" dirty="0" smtClean="0">
                <a:latin typeface="Myriad Pro" pitchFamily="34" charset="0"/>
              </a:rPr>
              <a:t>     </a:t>
            </a:r>
            <a:r>
              <a:rPr lang="en-US" dirty="0" smtClean="0">
                <a:solidFill>
                  <a:srgbClr val="7030A0"/>
                </a:solidFill>
                <a:latin typeface="Myriad Pro" pitchFamily="34" charset="0"/>
              </a:rPr>
              <a:t>“have &amp;pipe; in it” </a:t>
            </a:r>
            <a:r>
              <a:rPr lang="en-US" dirty="0" smtClean="0">
                <a:solidFill>
                  <a:srgbClr val="C00000"/>
                </a:solidFill>
                <a:latin typeface="Myriad Pro" pitchFamily="34" charset="0"/>
              </a:rPr>
              <a:t>  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 DB</a:t>
            </a:r>
          </a:p>
          <a:p>
            <a:r>
              <a:rPr lang="en-US" dirty="0" smtClean="0">
                <a:latin typeface="Myriad Pro" pitchFamily="34" charset="0"/>
              </a:rPr>
              <a:t>function </a:t>
            </a:r>
            <a:r>
              <a:rPr lang="en-US" b="1" dirty="0" smtClean="0">
                <a:solidFill>
                  <a:srgbClr val="0070C0"/>
                </a:solidFill>
                <a:latin typeface="Myriad Pro" pitchFamily="34" charset="0"/>
              </a:rPr>
              <a:t>Decode</a:t>
            </a:r>
            <a:r>
              <a:rPr lang="en-US" dirty="0" smtClean="0">
                <a:latin typeface="Myriad Pro" pitchFamily="34" charset="0"/>
              </a:rPr>
              <a:t>(</a:t>
            </a:r>
            <a:r>
              <a:rPr lang="en-US" dirty="0" smtClean="0">
                <a:solidFill>
                  <a:srgbClr val="7030A0"/>
                </a:solidFill>
                <a:latin typeface="Myriad Pro" pitchFamily="34" charset="0"/>
              </a:rPr>
              <a:t>“have &amp;pipe; in it” </a:t>
            </a:r>
            <a:r>
              <a:rPr lang="en-US" dirty="0" smtClean="0">
                <a:latin typeface="Myriad Pro" pitchFamily="34" charset="0"/>
              </a:rPr>
              <a:t>)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     </a:t>
            </a:r>
            <a:r>
              <a:rPr lang="en-US" dirty="0" smtClean="0">
                <a:solidFill>
                  <a:srgbClr val="C00000"/>
                </a:solidFill>
                <a:latin typeface="Myriad Pro" pitchFamily="34" charset="0"/>
              </a:rPr>
              <a:t>“have | in it”              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 USER</a:t>
            </a:r>
            <a:endParaRPr lang="en-US" dirty="0" smtClean="0">
              <a:solidFill>
                <a:srgbClr val="C00000"/>
              </a:solidFill>
              <a:latin typeface="Myriad Pro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724400"/>
            <a:ext cx="800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What about size? </a:t>
            </a:r>
            <a:r>
              <a:rPr lang="en-US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(text blob or data blob)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double</a:t>
            </a:r>
            <a:r>
              <a:rPr lang="en-US" dirty="0" smtClean="0"/>
              <a:t> – 8 bytes, </a:t>
            </a:r>
            <a:r>
              <a:rPr lang="en-US" dirty="0" smtClean="0">
                <a:solidFill>
                  <a:srgbClr val="0070C0"/>
                </a:solidFill>
              </a:rPr>
              <a:t>UTF-8 symbol </a:t>
            </a:r>
            <a:r>
              <a:rPr lang="en-US" dirty="0" smtClean="0"/>
              <a:t>– 1 byte. </a:t>
            </a:r>
          </a:p>
          <a:p>
            <a:r>
              <a:rPr lang="en-US" dirty="0" smtClean="0"/>
              <a:t>8 digit </a:t>
            </a:r>
            <a:r>
              <a:rPr lang="en-US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(But who use such!?) </a:t>
            </a:r>
            <a:r>
              <a:rPr lang="en-US" dirty="0" smtClean="0"/>
              <a:t>double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 </a:t>
            </a:r>
            <a:r>
              <a:rPr lang="en-US" dirty="0" smtClean="0"/>
              <a:t>10 bytes (8 digits + point + delimiter) of text.</a:t>
            </a:r>
          </a:p>
          <a:p>
            <a:r>
              <a:rPr lang="en-US" dirty="0" smtClean="0"/>
              <a:t>0.00000045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 “45e-9|”  = 6 bytes instead of 8.</a:t>
            </a:r>
            <a:endParaRPr lang="en-US" dirty="0" smtClean="0"/>
          </a:p>
          <a:p>
            <a:r>
              <a:rPr lang="en-US" dirty="0" smtClean="0"/>
              <a:t>1 100 000 records with data blobs; </a:t>
            </a:r>
            <a:r>
              <a:rPr lang="en-US" dirty="0" err="1" smtClean="0"/>
              <a:t>MyISAM</a:t>
            </a:r>
            <a:r>
              <a:rPr lang="en-US" dirty="0" smtClean="0"/>
              <a:t> engine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 540 Mb </a:t>
            </a:r>
            <a:r>
              <a:rPr lang="en-US" dirty="0" err="1" smtClean="0">
                <a:latin typeface="Myriad Pro" pitchFamily="34" charset="0"/>
                <a:sym typeface="Wingdings" pitchFamily="2" charset="2"/>
              </a:rPr>
              <a:t>MySQL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 files.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budget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895600"/>
            <a:ext cx="8229600" cy="36423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</a:rPr>
              <a:t>Stick to </a:t>
            </a:r>
            <a:r>
              <a:rPr lang="en-US" b="1" dirty="0" smtClean="0">
                <a:solidFill>
                  <a:srgbClr val="C00000"/>
                </a:solidFill>
              </a:rPr>
              <a:t>1 second </a:t>
            </a:r>
            <a:r>
              <a:rPr lang="en-US" b="1" dirty="0" smtClean="0">
                <a:solidFill>
                  <a:srgbClr val="0070C0"/>
                </a:solidFill>
              </a:rPr>
              <a:t>to load calibration constants</a:t>
            </a:r>
          </a:p>
          <a:p>
            <a:r>
              <a:rPr lang="en-US" dirty="0" smtClean="0"/>
              <a:t>Data queries – 0.23 sec</a:t>
            </a:r>
          </a:p>
          <a:p>
            <a:r>
              <a:rPr lang="en-US" dirty="0" smtClean="0"/>
              <a:t>Blob parsing – &lt;0.13 sec</a:t>
            </a:r>
          </a:p>
          <a:p>
            <a:r>
              <a:rPr lang="en-US" u="sng" dirty="0" smtClean="0"/>
              <a:t>Net transfers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– </a:t>
            </a:r>
            <a:r>
              <a:rPr lang="en-US" b="1" u="sng" dirty="0" smtClean="0">
                <a:solidFill>
                  <a:srgbClr val="C00000"/>
                </a:solidFill>
              </a:rPr>
              <a:t>?</a:t>
            </a:r>
          </a:p>
          <a:p>
            <a:r>
              <a:rPr lang="en-US" dirty="0" smtClean="0"/>
              <a:t>Framework overhead – ? </a:t>
            </a:r>
            <a:r>
              <a:rPr lang="en-US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(should be relatively small )</a:t>
            </a:r>
            <a:endParaRPr lang="en-US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 smtClean="0"/>
              <a:t>Pre queries – ? </a:t>
            </a:r>
            <a:r>
              <a:rPr lang="en-US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(should be around 0.1 sec)</a:t>
            </a:r>
            <a:endParaRPr lang="en-US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Conclusion: </a:t>
            </a:r>
            <a:r>
              <a:rPr lang="en-US" b="1" dirty="0" smtClean="0">
                <a:solidFill>
                  <a:srgbClr val="0070C0"/>
                </a:solidFill>
              </a:rPr>
              <a:t>quite possible to keep in 1 second.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295400"/>
            <a:ext cx="72763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1 100 000 records with data blobs; 52 double values (8 digits) for each blob.</a:t>
            </a:r>
          </a:p>
          <a:p>
            <a:r>
              <a:rPr lang="en-US" dirty="0" smtClean="0"/>
              <a:t>Queried randomly with 1100 queries.</a:t>
            </a:r>
          </a:p>
          <a:p>
            <a:r>
              <a:rPr lang="en-US" dirty="0" smtClean="0"/>
              <a:t>Core 2 Duo 1800 GHz, 2 </a:t>
            </a:r>
            <a:r>
              <a:rPr lang="en-US" dirty="0" err="1" smtClean="0"/>
              <a:t>Gb</a:t>
            </a:r>
            <a:r>
              <a:rPr lang="en-US" dirty="0" smtClean="0"/>
              <a:t> – 0.23 sec</a:t>
            </a:r>
          </a:p>
          <a:p>
            <a:r>
              <a:rPr lang="en-US" dirty="0" smtClean="0"/>
              <a:t>Core i7 @ 2800 GHz, 8 </a:t>
            </a:r>
            <a:r>
              <a:rPr lang="en-US" dirty="0" err="1" smtClean="0"/>
              <a:t>Gb</a:t>
            </a:r>
            <a:r>
              <a:rPr lang="en-US" dirty="0" smtClean="0"/>
              <a:t> – 0.04 sec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JANA interface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Two main parts:</a:t>
            </a:r>
          </a:p>
          <a:p>
            <a:pPr>
              <a:buNone/>
            </a:pPr>
            <a:r>
              <a:rPr lang="en-US" dirty="0" smtClean="0"/>
              <a:t>1) </a:t>
            </a:r>
            <a:r>
              <a:rPr lang="en-US" b="1" dirty="0" err="1" smtClean="0">
                <a:solidFill>
                  <a:srgbClr val="C00000"/>
                </a:solidFill>
              </a:rPr>
              <a:t>JCalibrationGenerator</a:t>
            </a:r>
            <a:r>
              <a:rPr lang="en-US" dirty="0" smtClean="0"/>
              <a:t> A generator class (e.g. </a:t>
            </a:r>
            <a:r>
              <a:rPr lang="en-US" dirty="0" err="1" smtClean="0"/>
              <a:t>JCalibrationGeneratorMySQL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2) </a:t>
            </a:r>
            <a:r>
              <a:rPr lang="en-US" b="1" dirty="0" err="1" smtClean="0">
                <a:solidFill>
                  <a:srgbClr val="0070C0"/>
                </a:solidFill>
              </a:rPr>
              <a:t>Jcalibration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 class implementing the backend itself.</a:t>
            </a:r>
          </a:p>
          <a:p>
            <a:r>
              <a:rPr lang="en-US" dirty="0" smtClean="0"/>
              <a:t> Retrieve calibration constants from CCDB (</a:t>
            </a:r>
            <a:r>
              <a:rPr lang="en-US" dirty="0" err="1" smtClean="0"/>
              <a:t>GetCalib</a:t>
            </a:r>
            <a:r>
              <a:rPr lang="en-US" dirty="0" smtClean="0"/>
              <a:t>())</a:t>
            </a:r>
          </a:p>
          <a:p>
            <a:r>
              <a:rPr lang="en-US" dirty="0" smtClean="0"/>
              <a:t> Insert calibration constants into CCDB (</a:t>
            </a:r>
            <a:r>
              <a:rPr lang="en-US" dirty="0" err="1" smtClean="0"/>
              <a:t>PutCalib</a:t>
            </a:r>
            <a:r>
              <a:rPr lang="en-US" dirty="0" smtClean="0"/>
              <a:t>())</a:t>
            </a:r>
          </a:p>
          <a:p>
            <a:r>
              <a:rPr lang="en-US" dirty="0" smtClean="0"/>
              <a:t> Discovery of available constants (</a:t>
            </a:r>
            <a:r>
              <a:rPr lang="en-US" dirty="0" err="1" smtClean="0"/>
              <a:t>GetListOfNamepaths</a:t>
            </a:r>
            <a:r>
              <a:rPr lang="en-US" dirty="0" smtClean="0"/>
              <a:t>())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Identication</a:t>
            </a:r>
            <a:r>
              <a:rPr lang="en-US" dirty="0" smtClean="0"/>
              <a:t> of event-level boundaries (</a:t>
            </a:r>
            <a:r>
              <a:rPr lang="en-US" dirty="0" err="1" smtClean="0"/>
              <a:t>RetrieveEventBoundaries</a:t>
            </a:r>
            <a:r>
              <a:rPr lang="en-US" dirty="0" smtClean="0"/>
              <a:t>())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Framework accepts connection strings:</a:t>
            </a:r>
          </a:p>
          <a:p>
            <a:pPr>
              <a:buNone/>
            </a:pPr>
            <a:r>
              <a:rPr lang="en-US" dirty="0" smtClean="0"/>
              <a:t> “mysql://halld </a:t>
            </a:r>
            <a:r>
              <a:rPr lang="en-US" dirty="0" err="1" smtClean="0"/>
              <a:t>user@halld</a:t>
            </a:r>
            <a:r>
              <a:rPr lang="en-US" dirty="0" smtClean="0"/>
              <a:t> db.jlab.org”</a:t>
            </a:r>
            <a:endParaRPr lang="ru-RU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/>
          <a:srcRect l="27778" t="52907" r="25000" b="33140"/>
          <a:stretch>
            <a:fillRect/>
          </a:stretch>
        </p:blipFill>
        <p:spPr bwMode="auto">
          <a:xfrm>
            <a:off x="838200" y="1905000"/>
            <a:ext cx="6908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structure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3124200"/>
          </a:xfrm>
        </p:spPr>
        <p:txBody>
          <a:bodyPr/>
          <a:lstStyle/>
          <a:p>
            <a:r>
              <a:rPr lang="en-US" dirty="0" smtClean="0"/>
              <a:t>If we have tables lets present it as tables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3400" y="1600200"/>
            <a:ext cx="7924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double | </a:t>
            </a:r>
            <a:r>
              <a:rPr lang="en-US" dirty="0" err="1" smtClean="0"/>
              <a:t>int</a:t>
            </a:r>
            <a:r>
              <a:rPr lang="en-US" dirty="0" smtClean="0"/>
              <a:t> | string| double | string| double | double | double | </a:t>
            </a:r>
            <a:r>
              <a:rPr lang="en-US" dirty="0" err="1" smtClean="0"/>
              <a:t>int</a:t>
            </a:r>
            <a:r>
              <a:rPr lang="en-US" dirty="0" smtClean="0"/>
              <a:t> | double</a:t>
            </a:r>
            <a:endParaRPr lang="ru-RU" dirty="0"/>
          </a:p>
        </p:txBody>
      </p:sp>
      <p:grpSp>
        <p:nvGrpSpPr>
          <p:cNvPr id="35" name="Группа 34"/>
          <p:cNvGrpSpPr/>
          <p:nvPr/>
        </p:nvGrpSpPr>
        <p:grpSpPr>
          <a:xfrm>
            <a:off x="457200" y="2362200"/>
            <a:ext cx="7924800" cy="1143000"/>
            <a:chOff x="533400" y="3048000"/>
            <a:chExt cx="7924800" cy="114300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533400" y="3048000"/>
              <a:ext cx="7924800" cy="381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                        </a:t>
              </a:r>
              <a:r>
                <a:rPr lang="en-US" dirty="0" err="1" smtClean="0"/>
                <a:t>ColumnInfo</a:t>
              </a:r>
              <a:r>
                <a:rPr lang="en-US" dirty="0" smtClean="0"/>
                <a:t> | </a:t>
              </a:r>
              <a:r>
                <a:rPr lang="en-US" dirty="0" err="1" smtClean="0"/>
                <a:t>ColumnInfo</a:t>
              </a:r>
              <a:r>
                <a:rPr lang="en-US" dirty="0" smtClean="0"/>
                <a:t> | </a:t>
              </a:r>
              <a:r>
                <a:rPr lang="en-US" dirty="0" err="1" smtClean="0"/>
                <a:t>ColumnInfo</a:t>
              </a:r>
              <a:r>
                <a:rPr lang="en-US" dirty="0" smtClean="0"/>
                <a:t>| </a:t>
              </a:r>
              <a:r>
                <a:rPr lang="en-US" dirty="0" err="1" smtClean="0"/>
                <a:t>ColumnInfo</a:t>
              </a:r>
              <a:r>
                <a:rPr lang="en-US" dirty="0" smtClean="0"/>
                <a:t>| </a:t>
              </a:r>
              <a:r>
                <a:rPr lang="en-US" dirty="0" err="1" smtClean="0"/>
                <a:t>ColumnInfo</a:t>
              </a:r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33400" y="3429000"/>
              <a:ext cx="1371600" cy="381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DataRow</a:t>
              </a:r>
              <a:endParaRPr lang="ru-RU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33400" y="3810000"/>
              <a:ext cx="1371600" cy="381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DataRow</a:t>
              </a:r>
              <a:endParaRPr lang="ru-RU" dirty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905000" y="3429000"/>
              <a:ext cx="13716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905000" y="3810000"/>
              <a:ext cx="13716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276600" y="3429000"/>
              <a:ext cx="12954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276600" y="3810000"/>
              <a:ext cx="12954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572000" y="3429000"/>
              <a:ext cx="12192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572000" y="3810000"/>
              <a:ext cx="12192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5791200" y="3429000"/>
              <a:ext cx="1248578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5791200" y="3810000"/>
              <a:ext cx="1248578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7050795" y="3429000"/>
              <a:ext cx="1407405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7050795" y="3810000"/>
              <a:ext cx="1407405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85800" y="19812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may handle it like table </a:t>
            </a:r>
            <a:endParaRPr lang="ru-RU" dirty="0"/>
          </a:p>
        </p:txBody>
      </p:sp>
      <p:sp>
        <p:nvSpPr>
          <p:cNvPr id="34" name="Содержимое 2"/>
          <p:cNvSpPr txBox="1">
            <a:spLocks/>
          </p:cNvSpPr>
          <p:nvPr/>
        </p:nvSpPr>
        <p:spPr>
          <a:xfrm>
            <a:off x="609600" y="5410200"/>
            <a:ext cx="7543800" cy="1295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Derived classes may be easily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autogenerated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work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without performance loose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Works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together with </a:t>
            </a:r>
            <a:r>
              <a:rPr lang="en-US" b="1" dirty="0" smtClean="0">
                <a:solidFill>
                  <a:srgbClr val="C00000"/>
                </a:solidFill>
              </a:rPr>
              <a:t>Type-specific </a:t>
            </a:r>
            <a:r>
              <a:rPr lang="en-US" b="1" dirty="0" err="1" smtClean="0">
                <a:solidFill>
                  <a:srgbClr val="C00000"/>
                </a:solidFill>
              </a:rPr>
              <a:t>accessor</a:t>
            </a:r>
            <a:r>
              <a:rPr lang="en-US" b="1" dirty="0" smtClean="0">
                <a:solidFill>
                  <a:srgbClr val="C00000"/>
                </a:solidFill>
              </a:rPr>
              <a:t> functions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5800" y="3581400"/>
            <a:ext cx="7543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Table *table = db-&gt;</a:t>
            </a:r>
            <a:r>
              <a:rPr lang="en-US" dirty="0" err="1" smtClean="0"/>
              <a:t>GetTable</a:t>
            </a:r>
            <a:r>
              <a:rPr lang="en-US" dirty="0" smtClean="0"/>
              <a:t>(“path/to/data”)</a:t>
            </a:r>
          </a:p>
          <a:p>
            <a:r>
              <a:rPr lang="en-US" dirty="0" smtClean="0"/>
              <a:t>table-&gt;</a:t>
            </a:r>
            <a:r>
              <a:rPr lang="en-US" dirty="0" err="1" smtClean="0"/>
              <a:t>GetColumnInfo</a:t>
            </a:r>
            <a:r>
              <a:rPr lang="en-US" dirty="0" smtClean="0"/>
              <a:t>(0);</a:t>
            </a:r>
          </a:p>
          <a:p>
            <a:r>
              <a:rPr lang="en-US" dirty="0" smtClean="0"/>
              <a:t>table-&gt;</a:t>
            </a:r>
            <a:r>
              <a:rPr lang="en-US" dirty="0" err="1" smtClean="0"/>
              <a:t>GetColumnsCount</a:t>
            </a:r>
            <a:r>
              <a:rPr lang="en-US" dirty="0" smtClean="0"/>
              <a:t>(); table-&gt;</a:t>
            </a:r>
            <a:r>
              <a:rPr lang="en-US" dirty="0" err="1" smtClean="0"/>
              <a:t>GetRowsCount</a:t>
            </a:r>
            <a:r>
              <a:rPr lang="en-US" dirty="0" smtClean="0"/>
              <a:t>();</a:t>
            </a:r>
          </a:p>
          <a:p>
            <a:r>
              <a:rPr lang="en-US" b="1" dirty="0" smtClean="0"/>
              <a:t>table-&gt;</a:t>
            </a:r>
            <a:r>
              <a:rPr lang="en-US" b="1" dirty="0" err="1" smtClean="0"/>
              <a:t>BlobGenerate</a:t>
            </a:r>
            <a:r>
              <a:rPr lang="en-US" b="1" dirty="0" smtClean="0"/>
              <a:t>(</a:t>
            </a:r>
            <a:r>
              <a:rPr lang="en-US" b="1" dirty="0" err="1" smtClean="0"/>
              <a:t>IntVal</a:t>
            </a:r>
            <a:r>
              <a:rPr lang="en-US" b="1" dirty="0" smtClean="0"/>
              <a:t>(2), </a:t>
            </a:r>
            <a:r>
              <a:rPr lang="en-US" b="1" dirty="0" err="1" smtClean="0"/>
              <a:t>DoubleVal</a:t>
            </a:r>
            <a:r>
              <a:rPr lang="en-US" b="1" dirty="0" smtClean="0"/>
              <a:t>(1.223),  </a:t>
            </a:r>
            <a:r>
              <a:rPr lang="en-US" b="1" dirty="0" err="1" smtClean="0"/>
              <a:t>StringVal</a:t>
            </a:r>
            <a:r>
              <a:rPr lang="en-US" b="1" dirty="0" smtClean="0"/>
              <a:t>(“my string”))</a:t>
            </a:r>
          </a:p>
          <a:p>
            <a:r>
              <a:rPr lang="en-US" dirty="0" err="1" smtClean="0"/>
              <a:t>RowsCollection</a:t>
            </a:r>
            <a:r>
              <a:rPr lang="en-US" dirty="0" smtClean="0"/>
              <a:t> *rows = db-&gt;</a:t>
            </a:r>
            <a:r>
              <a:rPr lang="en-US" dirty="0" err="1" smtClean="0"/>
              <a:t>ParseBlob</a:t>
            </a:r>
            <a:r>
              <a:rPr lang="en-US" dirty="0" smtClean="0"/>
              <a:t>(blob)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 generation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3124200"/>
          </a:xfrm>
        </p:spPr>
        <p:txBody>
          <a:bodyPr/>
          <a:lstStyle/>
          <a:p>
            <a:r>
              <a:rPr lang="en-US" dirty="0" smtClean="0"/>
              <a:t>We may </a:t>
            </a:r>
            <a:r>
              <a:rPr lang="en-US" dirty="0" err="1" smtClean="0"/>
              <a:t>autogenerate</a:t>
            </a:r>
            <a:r>
              <a:rPr lang="en-US" dirty="0" smtClean="0"/>
              <a:t> such thing</a:t>
            </a:r>
            <a:endParaRPr lang="ru-RU" dirty="0"/>
          </a:p>
        </p:txBody>
      </p:sp>
      <p:grpSp>
        <p:nvGrpSpPr>
          <p:cNvPr id="4" name="Группа 34"/>
          <p:cNvGrpSpPr/>
          <p:nvPr/>
        </p:nvGrpSpPr>
        <p:grpSpPr>
          <a:xfrm>
            <a:off x="533400" y="1676400"/>
            <a:ext cx="7924800" cy="1143000"/>
            <a:chOff x="533400" y="3048000"/>
            <a:chExt cx="7924800" cy="114300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533400" y="3048000"/>
              <a:ext cx="7924800" cy="381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                              X             |          Y           |        Z           |        </a:t>
              </a:r>
              <a:r>
                <a:rPr lang="en-US" dirty="0" err="1" smtClean="0"/>
                <a:t>Iter</a:t>
              </a:r>
              <a:r>
                <a:rPr lang="en-US" dirty="0" smtClean="0"/>
                <a:t>        |    comment</a:t>
              </a:r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33400" y="3429000"/>
              <a:ext cx="1371600" cy="381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DataRow</a:t>
              </a:r>
              <a:endParaRPr lang="ru-RU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33400" y="3810000"/>
              <a:ext cx="1371600" cy="381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DataRow</a:t>
              </a:r>
              <a:endParaRPr lang="ru-RU" dirty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905000" y="3429000"/>
              <a:ext cx="13716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double</a:t>
              </a:r>
              <a:endParaRPr lang="ru-RU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905000" y="3810000"/>
              <a:ext cx="13716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double</a:t>
              </a:r>
              <a:endParaRPr lang="ru-RU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276600" y="3429000"/>
              <a:ext cx="12954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double</a:t>
              </a:r>
              <a:endParaRPr lang="ru-RU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276600" y="3810000"/>
              <a:ext cx="12954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double</a:t>
              </a:r>
              <a:endParaRPr lang="ru-RU" dirty="0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572000" y="3429000"/>
              <a:ext cx="12192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double</a:t>
              </a:r>
              <a:endParaRPr lang="ru-RU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572000" y="3810000"/>
              <a:ext cx="12192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double</a:t>
              </a:r>
              <a:endParaRPr lang="ru-RU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5791200" y="3429000"/>
              <a:ext cx="1248578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int</a:t>
              </a:r>
              <a:endParaRPr lang="ru-RU" dirty="0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5791200" y="3810000"/>
              <a:ext cx="1248578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int</a:t>
              </a:r>
              <a:endParaRPr lang="ru-RU" dirty="0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7050795" y="3429000"/>
              <a:ext cx="1407405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String </a:t>
              </a:r>
              <a:endParaRPr lang="ru-RU" dirty="0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7050795" y="3810000"/>
              <a:ext cx="1407405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string</a:t>
              </a:r>
              <a:endParaRPr lang="ru-RU" dirty="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609600" y="3048000"/>
            <a:ext cx="7543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C00000"/>
                </a:solidFill>
              </a:rPr>
              <a:t>UserTable</a:t>
            </a:r>
            <a:r>
              <a:rPr lang="en-US" dirty="0" smtClean="0"/>
              <a:t> * table = </a:t>
            </a:r>
            <a:r>
              <a:rPr lang="en-US" dirty="0" err="1" smtClean="0"/>
              <a:t>dynamic_cast</a:t>
            </a:r>
            <a:r>
              <a:rPr lang="en-US" dirty="0" smtClean="0"/>
              <a:t>&lt;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UserTable</a:t>
            </a:r>
            <a:r>
              <a:rPr lang="en-US" dirty="0" smtClean="0"/>
              <a:t> *&gt;db-&gt;</a:t>
            </a:r>
            <a:r>
              <a:rPr lang="en-US" dirty="0" err="1" smtClean="0"/>
              <a:t>GetTable</a:t>
            </a:r>
            <a:r>
              <a:rPr lang="en-US" dirty="0" smtClean="0"/>
              <a:t>(“path/to/data”)</a:t>
            </a:r>
          </a:p>
          <a:p>
            <a:r>
              <a:rPr lang="en-US" dirty="0" err="1" smtClean="0"/>
              <a:t>UserRow</a:t>
            </a:r>
            <a:r>
              <a:rPr lang="en-US" dirty="0" smtClean="0"/>
              <a:t>  *row= table-&gt;</a:t>
            </a:r>
            <a:r>
              <a:rPr lang="en-US" dirty="0" err="1" smtClean="0"/>
              <a:t>GetRow</a:t>
            </a:r>
            <a:r>
              <a:rPr lang="en-US" dirty="0" smtClean="0"/>
              <a:t>(0);</a:t>
            </a:r>
          </a:p>
          <a:p>
            <a:r>
              <a:rPr lang="en-US" dirty="0" smtClean="0"/>
              <a:t>row-&gt;X();</a:t>
            </a:r>
          </a:p>
          <a:p>
            <a:r>
              <a:rPr lang="en-US" dirty="0" smtClean="0"/>
              <a:t>row-&gt;Y();</a:t>
            </a:r>
          </a:p>
          <a:p>
            <a:r>
              <a:rPr lang="en-US" dirty="0" smtClean="0"/>
              <a:t>…</a:t>
            </a:r>
          </a:p>
          <a:p>
            <a:r>
              <a:rPr lang="en-US" dirty="0" smtClean="0"/>
              <a:t>row-&gt;Comment();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762000" y="4953000"/>
            <a:ext cx="70050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Since </a:t>
            </a:r>
            <a:r>
              <a:rPr lang="en-US" sz="2400" dirty="0" err="1" smtClean="0">
                <a:solidFill>
                  <a:srgbClr val="002060"/>
                </a:solidFill>
              </a:rPr>
              <a:t>UserRow</a:t>
            </a:r>
            <a:r>
              <a:rPr lang="en-US" sz="2400" dirty="0" smtClean="0">
                <a:solidFill>
                  <a:srgbClr val="002060"/>
                </a:solidFill>
              </a:rPr>
              <a:t> has </a:t>
            </a:r>
            <a:r>
              <a:rPr lang="en-US" sz="2400" dirty="0" err="1" smtClean="0">
                <a:solidFill>
                  <a:srgbClr val="002060"/>
                </a:solidFill>
              </a:rPr>
              <a:t>autogenerated</a:t>
            </a:r>
            <a:r>
              <a:rPr lang="en-US" sz="2400" dirty="0" smtClean="0">
                <a:solidFill>
                  <a:srgbClr val="002060"/>
                </a:solidFill>
              </a:rPr>
              <a:t> members like </a:t>
            </a:r>
            <a:r>
              <a:rPr lang="en-US" sz="2400" b="1" dirty="0" err="1" smtClean="0">
                <a:solidFill>
                  <a:srgbClr val="002060"/>
                </a:solidFill>
              </a:rPr>
              <a:t>int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fX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Using a </a:t>
            </a:r>
            <a:r>
              <a:rPr lang="en-US" sz="2400" b="1" dirty="0" smtClean="0">
                <a:solidFill>
                  <a:srgbClr val="002060"/>
                </a:solidFill>
              </a:rPr>
              <a:t>row-&gt;X(); </a:t>
            </a:r>
            <a:r>
              <a:rPr lang="en-US" sz="2400" dirty="0" smtClean="0">
                <a:solidFill>
                  <a:srgbClr val="002060"/>
                </a:solidFill>
              </a:rPr>
              <a:t>will NOT be a performance loose on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Some things like  virtual tables etc..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DB Structure</a:t>
            </a:r>
            <a:endParaRPr lang="ru-RU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l="32716" t="33075" r="30865" b="6977"/>
          <a:stretch>
            <a:fillRect/>
          </a:stretch>
        </p:blipFill>
        <p:spPr bwMode="auto">
          <a:xfrm>
            <a:off x="2133600" y="1219200"/>
            <a:ext cx="527093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design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91000" y="1600200"/>
            <a:ext cx="22098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JANA</a:t>
            </a:r>
            <a:r>
              <a:rPr lang="en-US" dirty="0" smtClean="0"/>
              <a:t> and C++ Users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91000" y="2819400"/>
            <a:ext cx="2209800" cy="9144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Calib</a:t>
            </a:r>
            <a:r>
              <a:rPr lang="en-US" dirty="0" smtClean="0"/>
              <a:t>. DB API</a:t>
            </a:r>
          </a:p>
          <a:p>
            <a:pPr algn="ctr"/>
            <a:r>
              <a:rPr lang="en-US" dirty="0" smtClean="0"/>
              <a:t>C++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24200" y="4267200"/>
            <a:ext cx="1905000" cy="6858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MySQL</a:t>
            </a:r>
            <a:r>
              <a:rPr lang="en-US" dirty="0" smtClean="0"/>
              <a:t> Provider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638800" y="4267200"/>
            <a:ext cx="1905000" cy="685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File DB Provider</a:t>
            </a:r>
            <a:endParaRPr lang="ru-RU" dirty="0"/>
          </a:p>
        </p:txBody>
      </p:sp>
      <p:sp>
        <p:nvSpPr>
          <p:cNvPr id="9" name="Блок-схема: магнитный диск 8"/>
          <p:cNvSpPr/>
          <p:nvPr/>
        </p:nvSpPr>
        <p:spPr>
          <a:xfrm>
            <a:off x="5638800" y="5486400"/>
            <a:ext cx="1905000" cy="838200"/>
          </a:xfrm>
          <a:prstGeom prst="flowChartMagneticDisk">
            <a:avLst/>
          </a:prstGeom>
          <a:solidFill>
            <a:srgbClr val="2D59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Local  DB File</a:t>
            </a:r>
            <a:endParaRPr lang="ru-RU" dirty="0"/>
          </a:p>
        </p:txBody>
      </p:sp>
      <p:sp>
        <p:nvSpPr>
          <p:cNvPr id="14" name="Блок-схема: магнитный диск 13"/>
          <p:cNvSpPr/>
          <p:nvPr/>
        </p:nvSpPr>
        <p:spPr>
          <a:xfrm>
            <a:off x="3124200" y="5486400"/>
            <a:ext cx="1905000" cy="838200"/>
          </a:xfrm>
          <a:prstGeom prst="flowChartMagneticDisk">
            <a:avLst/>
          </a:prstGeom>
          <a:solidFill>
            <a:srgbClr val="1335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My SQL Server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858000" y="1600200"/>
            <a:ext cx="18288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USERS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858000" y="2819400"/>
            <a:ext cx="1828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API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81000" y="1600200"/>
            <a:ext cx="1447800" cy="7620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C000"/>
                </a:solidFill>
              </a:rPr>
              <a:t>WEB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6000" y="1600200"/>
            <a:ext cx="14478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Console</a:t>
            </a:r>
          </a:p>
          <a:p>
            <a:pPr algn="ctr"/>
            <a:r>
              <a:rPr lang="en-US" dirty="0" smtClean="0"/>
              <a:t>Tools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57200" y="2895600"/>
            <a:ext cx="13716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PHP</a:t>
            </a:r>
            <a:endParaRPr lang="ru-RU" dirty="0"/>
          </a:p>
        </p:txBody>
      </p:sp>
      <p:sp>
        <p:nvSpPr>
          <p:cNvPr id="23" name="Стрелка вправо 22"/>
          <p:cNvSpPr/>
          <p:nvPr/>
        </p:nvSpPr>
        <p:spPr>
          <a:xfrm rot="16200000">
            <a:off x="914400" y="2514600"/>
            <a:ext cx="3810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16200000">
            <a:off x="5143500" y="24765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16200000">
            <a:off x="7581900" y="24765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6477000" y="31242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Двойная стрелка вверх/вниз 28"/>
          <p:cNvSpPr/>
          <p:nvPr/>
        </p:nvSpPr>
        <p:spPr>
          <a:xfrm rot="2763548">
            <a:off x="4793592" y="3761904"/>
            <a:ext cx="304800" cy="5334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Двойная стрелка вверх/вниз 29"/>
          <p:cNvSpPr/>
          <p:nvPr/>
        </p:nvSpPr>
        <p:spPr>
          <a:xfrm rot="19029722">
            <a:off x="5562922" y="3747968"/>
            <a:ext cx="304800" cy="5334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Двойная стрелка вверх/вниз 30"/>
          <p:cNvSpPr/>
          <p:nvPr/>
        </p:nvSpPr>
        <p:spPr>
          <a:xfrm>
            <a:off x="3962400" y="5029200"/>
            <a:ext cx="304800" cy="4572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Двойная стрелка вверх/вниз 31"/>
          <p:cNvSpPr/>
          <p:nvPr/>
        </p:nvSpPr>
        <p:spPr>
          <a:xfrm>
            <a:off x="6477000" y="5029200"/>
            <a:ext cx="304800" cy="4572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углом вверх 33"/>
          <p:cNvSpPr/>
          <p:nvPr/>
        </p:nvSpPr>
        <p:spPr>
          <a:xfrm rot="5400000">
            <a:off x="1066800" y="4419600"/>
            <a:ext cx="1066800" cy="1066800"/>
          </a:xfrm>
          <a:prstGeom prst="bentUpArrow">
            <a:avLst>
              <a:gd name="adj1" fmla="val 12952"/>
              <a:gd name="adj2" fmla="val 15706"/>
              <a:gd name="adj3" fmla="val 29819"/>
            </a:avLst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углом вверх 34"/>
          <p:cNvSpPr/>
          <p:nvPr/>
        </p:nvSpPr>
        <p:spPr>
          <a:xfrm rot="10800000" flipV="1">
            <a:off x="2819400" y="2438400"/>
            <a:ext cx="1219200" cy="914400"/>
          </a:xfrm>
          <a:prstGeom prst="bentUpArrow">
            <a:avLst>
              <a:gd name="adj1" fmla="val 12952"/>
              <a:gd name="adj2" fmla="val 15706"/>
              <a:gd name="adj3" fmla="val 29819"/>
            </a:avLst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28600" y="1219200"/>
            <a:ext cx="8686800" cy="1219200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3962400" y="1219200"/>
            <a:ext cx="1111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Interfaces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Interaction with other languages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JANA uses CCDB C++ API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Possible C++ user may use CCDB C++ API without JANA?</a:t>
            </a:r>
            <a:endParaRPr lang="en-US" dirty="0" smtClean="0"/>
          </a:p>
          <a:p>
            <a:r>
              <a:rPr lang="en-US" dirty="0" smtClean="0"/>
              <a:t>Web interface uses PHP </a:t>
            </a:r>
            <a:r>
              <a:rPr lang="en-US" dirty="0" err="1" smtClean="0"/>
              <a:t>wich</a:t>
            </a:r>
            <a:r>
              <a:rPr lang="en-US" dirty="0" smtClean="0"/>
              <a:t> interacts to </a:t>
            </a:r>
            <a:r>
              <a:rPr lang="en-US" dirty="0" err="1" smtClean="0"/>
              <a:t>MySQL</a:t>
            </a:r>
            <a:r>
              <a:rPr lang="en-US" dirty="0" smtClean="0"/>
              <a:t> (or </a:t>
            </a:r>
            <a:r>
              <a:rPr lang="en-US" dirty="0" err="1" smtClean="0"/>
              <a:t>Posgres</a:t>
            </a:r>
            <a:r>
              <a:rPr lang="en-US" dirty="0" smtClean="0"/>
              <a:t> or whatever) through queries or stored procedures.</a:t>
            </a:r>
          </a:p>
          <a:p>
            <a:r>
              <a:rPr lang="en-US" dirty="0" smtClean="0"/>
              <a:t>Console interface uses CCDB C++ API. Maybe is written on Python.</a:t>
            </a:r>
          </a:p>
          <a:p>
            <a:r>
              <a:rPr lang="en-US" dirty="0" smtClean="0"/>
              <a:t>Python is using CCDB C++ API. </a:t>
            </a:r>
          </a:p>
          <a:p>
            <a:r>
              <a:rPr lang="en-US" dirty="0" smtClean="0"/>
              <a:t>Other possible languages may use CCDB C++ API or </a:t>
            </a:r>
            <a:r>
              <a:rPr lang="en-US" dirty="0" err="1" smtClean="0"/>
              <a:t>MySQL</a:t>
            </a:r>
            <a:r>
              <a:rPr lang="en-US" dirty="0" smtClean="0"/>
              <a:t> Queries (or stored procedures)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Другая 1">
      <a:majorFont>
        <a:latin typeface="Arial Narrow"/>
        <a:ea typeface=""/>
        <a:cs typeface=""/>
      </a:majorFont>
      <a:minorFont>
        <a:latin typeface="Calibri"/>
        <a:ea typeface=""/>
        <a:cs typeface="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575</TotalTime>
  <Words>688</Words>
  <Application>Microsoft Office PowerPoint</Application>
  <PresentationFormat>Экран (4:3)</PresentationFormat>
  <Paragraphs>134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Начальная</vt:lpstr>
      <vt:lpstr>Calibration and alignment database development</vt:lpstr>
      <vt:lpstr>Overall design</vt:lpstr>
      <vt:lpstr>Data “Blob”</vt:lpstr>
      <vt:lpstr>Performance budget </vt:lpstr>
      <vt:lpstr>JANA interface</vt:lpstr>
      <vt:lpstr>Table structure</vt:lpstr>
      <vt:lpstr>Auto generation</vt:lpstr>
      <vt:lpstr>DB Structure</vt:lpstr>
      <vt:lpstr>Overall design</vt:lpstr>
      <vt:lpstr>Interaction with other languages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DmitryRA</dc:creator>
  <cp:lastModifiedBy>DmitryRA</cp:lastModifiedBy>
  <cp:revision>210</cp:revision>
  <dcterms:created xsi:type="dcterms:W3CDTF">2010-09-21T02:30:09Z</dcterms:created>
  <dcterms:modified xsi:type="dcterms:W3CDTF">2010-12-01T02:46:06Z</dcterms:modified>
</cp:coreProperties>
</file>